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8"/>
  </p:notesMasterIdLst>
  <p:sldIdLst>
    <p:sldId id="670" r:id="rId2"/>
    <p:sldId id="713" r:id="rId3"/>
    <p:sldId id="710" r:id="rId4"/>
    <p:sldId id="712" r:id="rId5"/>
    <p:sldId id="714" r:id="rId6"/>
    <p:sldId id="716" r:id="rId7"/>
    <p:sldId id="717" r:id="rId8"/>
    <p:sldId id="718" r:id="rId9"/>
    <p:sldId id="719" r:id="rId10"/>
    <p:sldId id="720" r:id="rId11"/>
    <p:sldId id="721" r:id="rId12"/>
    <p:sldId id="722" r:id="rId13"/>
    <p:sldId id="723" r:id="rId14"/>
    <p:sldId id="724" r:id="rId15"/>
    <p:sldId id="726" r:id="rId16"/>
    <p:sldId id="725" r:id="rId17"/>
    <p:sldId id="727" r:id="rId18"/>
    <p:sldId id="728" r:id="rId19"/>
    <p:sldId id="729" r:id="rId20"/>
    <p:sldId id="730" r:id="rId21"/>
    <p:sldId id="1444" r:id="rId22"/>
    <p:sldId id="1445" r:id="rId23"/>
    <p:sldId id="1446" r:id="rId24"/>
    <p:sldId id="732" r:id="rId25"/>
    <p:sldId id="731" r:id="rId26"/>
    <p:sldId id="735" r:id="rId27"/>
    <p:sldId id="1423" r:id="rId28"/>
    <p:sldId id="1424" r:id="rId29"/>
    <p:sldId id="1425" r:id="rId30"/>
    <p:sldId id="1426" r:id="rId31"/>
    <p:sldId id="736" r:id="rId32"/>
    <p:sldId id="737" r:id="rId33"/>
    <p:sldId id="738" r:id="rId34"/>
    <p:sldId id="1398" r:id="rId35"/>
    <p:sldId id="1419" r:id="rId36"/>
    <p:sldId id="1427" r:id="rId37"/>
    <p:sldId id="1428" r:id="rId38"/>
    <p:sldId id="1432" r:id="rId39"/>
    <p:sldId id="1435" r:id="rId40"/>
    <p:sldId id="1437" r:id="rId41"/>
    <p:sldId id="1436" r:id="rId42"/>
    <p:sldId id="1447" r:id="rId43"/>
    <p:sldId id="734" r:id="rId44"/>
    <p:sldId id="733" r:id="rId45"/>
    <p:sldId id="1429" r:id="rId46"/>
    <p:sldId id="1430" r:id="rId47"/>
    <p:sldId id="1431" r:id="rId48"/>
    <p:sldId id="1433" r:id="rId49"/>
    <p:sldId id="1434" r:id="rId50"/>
    <p:sldId id="1438" r:id="rId51"/>
    <p:sldId id="1439" r:id="rId52"/>
    <p:sldId id="1440" r:id="rId53"/>
    <p:sldId id="1441" r:id="rId54"/>
    <p:sldId id="1442" r:id="rId55"/>
    <p:sldId id="1443" r:id="rId56"/>
    <p:sldId id="709"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F6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861" autoAdjust="0"/>
    <p:restoredTop sz="82987" autoAdjust="0"/>
  </p:normalViewPr>
  <p:slideViewPr>
    <p:cSldViewPr snapToGrid="0">
      <p:cViewPr>
        <p:scale>
          <a:sx n="85" d="100"/>
          <a:sy n="85" d="100"/>
        </p:scale>
        <p:origin x="2088" y="1112"/>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06463-67E4-425B-915D-ECA71C2D6D7D}" type="datetimeFigureOut">
              <a:rPr lang="zh-CN" altLang="en-US" smtClean="0"/>
              <a:t>2020/6/23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71321-F0E0-42BB-9D1A-23B3F890B7C2}" type="slidenum">
              <a:rPr lang="zh-CN" altLang="en-US" smtClean="0"/>
              <a:t>‹#›</a:t>
            </a:fld>
            <a:endParaRPr lang="zh-CN" altLang="en-US"/>
          </a:p>
        </p:txBody>
      </p:sp>
    </p:spTree>
    <p:extLst>
      <p:ext uri="{BB962C8B-B14F-4D97-AF65-F5344CB8AC3E}">
        <p14:creationId xmlns:p14="http://schemas.microsoft.com/office/powerpoint/2010/main" val="1373357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mag.pub.ro/pandora/pandora_download.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nk.springer.com/article/10.1007/s00138-014-0621-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295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D8FF5A-CDA0-4634-A751-0735C418E79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77843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Pandora: Description of a Painting Database for Art Movement Recognition with Baselines and Perspectives</a:t>
            </a:r>
            <a:r>
              <a:rPr kumimoji="1" lang="en-US" altLang="zh-CN"/>
              <a:t>.pdf</a:t>
            </a:r>
          </a:p>
          <a:p>
            <a:r>
              <a:rPr kumimoji="1" lang="en-US" altLang="zh-CN"/>
              <a:t>2015</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20</a:t>
            </a:fld>
            <a:endParaRPr lang="zh-CN" altLang="en-US"/>
          </a:p>
        </p:txBody>
      </p:sp>
    </p:spTree>
    <p:extLst>
      <p:ext uri="{BB962C8B-B14F-4D97-AF65-F5344CB8AC3E}">
        <p14:creationId xmlns:p14="http://schemas.microsoft.com/office/powerpoint/2010/main" val="115385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a:solidFill>
                  <a:schemeClr val="tx1"/>
                </a:solidFill>
                <a:effectLst/>
                <a:latin typeface="+mn-lt"/>
                <a:ea typeface="+mn-ea"/>
                <a:cs typeface="+mn-cs"/>
              </a:rPr>
              <a:t>国画的艺术目标分割及深度学习与分类</a:t>
            </a:r>
            <a:r>
              <a:rPr lang="en-US" altLang="zh-CN" sz="1200" b="1" i="0" kern="1200">
                <a:solidFill>
                  <a:schemeClr val="tx1"/>
                </a:solidFill>
                <a:effectLst/>
                <a:latin typeface="+mn-lt"/>
                <a:ea typeface="+mn-ea"/>
                <a:cs typeface="+mn-cs"/>
              </a:rPr>
              <a:t>.pdf</a:t>
            </a:r>
          </a:p>
          <a:p>
            <a:r>
              <a:rPr kumimoji="1" lang="en-US" altLang="zh-CN" sz="1200" b="1" i="0" kern="1200">
                <a:solidFill>
                  <a:schemeClr val="tx1"/>
                </a:solidFill>
                <a:effectLst/>
                <a:latin typeface="+mn-lt"/>
                <a:ea typeface="+mn-ea"/>
                <a:cs typeface="+mn-cs"/>
              </a:rPr>
              <a:t>2018</a:t>
            </a:r>
          </a:p>
          <a:p>
            <a:r>
              <a:rPr kumimoji="1" lang="zh-CN" altLang="en-US" sz="1200" b="1" i="0" kern="1200">
                <a:solidFill>
                  <a:schemeClr val="tx1"/>
                </a:solidFill>
                <a:effectLst/>
                <a:latin typeface="+mn-lt"/>
                <a:ea typeface="+mn-ea"/>
                <a:cs typeface="+mn-cs"/>
              </a:rPr>
              <a:t>中国图像图形学报</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21</a:t>
            </a:fld>
            <a:endParaRPr lang="zh-CN" altLang="en-US"/>
          </a:p>
        </p:txBody>
      </p:sp>
    </p:spTree>
    <p:extLst>
      <p:ext uri="{BB962C8B-B14F-4D97-AF65-F5344CB8AC3E}">
        <p14:creationId xmlns:p14="http://schemas.microsoft.com/office/powerpoint/2010/main" val="31192670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 Artistic painting: A fractional calculus perspective.pdf</a:t>
            </a:r>
          </a:p>
          <a:p>
            <a:r>
              <a:rPr kumimoji="1" lang="en" altLang="zh-CN"/>
              <a:t>2018</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25</a:t>
            </a:fld>
            <a:endParaRPr lang="zh-CN" altLang="en-US"/>
          </a:p>
        </p:txBody>
      </p:sp>
    </p:spTree>
    <p:extLst>
      <p:ext uri="{BB962C8B-B14F-4D97-AF65-F5344CB8AC3E}">
        <p14:creationId xmlns:p14="http://schemas.microsoft.com/office/powerpoint/2010/main" val="368802552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a:t>
            </a:r>
            <a:r>
              <a:rPr kumimoji="1" lang="en" altLang="zh-CN"/>
              <a:t>Heterogeneity in chromatic distance in images and characterization of massive painting data set.pdf</a:t>
            </a:r>
          </a:p>
          <a:p>
            <a:r>
              <a:rPr kumimoji="1" lang="en" altLang="zh-CN"/>
              <a:t>2018</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26</a:t>
            </a:fld>
            <a:endParaRPr lang="zh-CN" altLang="en-US"/>
          </a:p>
        </p:txBody>
      </p:sp>
    </p:spTree>
    <p:extLst>
      <p:ext uri="{BB962C8B-B14F-4D97-AF65-F5344CB8AC3E}">
        <p14:creationId xmlns:p14="http://schemas.microsoft.com/office/powerpoint/2010/main" val="7249203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27</a:t>
            </a:fld>
            <a:endParaRPr lang="zh-CN" altLang="en-US"/>
          </a:p>
        </p:txBody>
      </p:sp>
    </p:spTree>
    <p:extLst>
      <p:ext uri="{BB962C8B-B14F-4D97-AF65-F5344CB8AC3E}">
        <p14:creationId xmlns:p14="http://schemas.microsoft.com/office/powerpoint/2010/main" val="103181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Characterizing color contrast of a painting from inter-pixel color difference distribution</a:t>
            </a:r>
          </a:p>
          <a:p>
            <a:r>
              <a:rPr kumimoji="1" lang="zh-CN" altLang="en-US"/>
              <a:t>从像素间色差分布表征绘画的颜色对比度</a:t>
            </a:r>
            <a:endParaRPr kumimoji="1" lang="en" altLang="zh-CN"/>
          </a:p>
        </p:txBody>
      </p:sp>
      <p:sp>
        <p:nvSpPr>
          <p:cNvPr id="4" name="灯片编号占位符 3"/>
          <p:cNvSpPr>
            <a:spLocks noGrp="1"/>
          </p:cNvSpPr>
          <p:nvPr>
            <p:ph type="sldNum" sz="quarter" idx="5"/>
          </p:nvPr>
        </p:nvSpPr>
        <p:spPr/>
        <p:txBody>
          <a:bodyPr/>
          <a:lstStyle/>
          <a:p>
            <a:fld id="{E4571321-F0E0-42BB-9D1A-23B3F890B7C2}" type="slidenum">
              <a:rPr lang="zh-CN" altLang="en-US" smtClean="0"/>
              <a:t>28</a:t>
            </a:fld>
            <a:endParaRPr lang="zh-CN" altLang="en-US"/>
          </a:p>
        </p:txBody>
      </p:sp>
    </p:spTree>
    <p:extLst>
      <p:ext uri="{BB962C8B-B14F-4D97-AF65-F5344CB8AC3E}">
        <p14:creationId xmlns:p14="http://schemas.microsoft.com/office/powerpoint/2010/main" val="250731774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Mapping the evolution of color contrast from massive painting data sets</a:t>
            </a:r>
          </a:p>
          <a:p>
            <a:r>
              <a:rPr kumimoji="1" lang="zh-CN" altLang="en-US"/>
              <a:t>从大量绘画数据集中绘制颜色对比的演变</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29</a:t>
            </a:fld>
            <a:endParaRPr lang="zh-CN" altLang="en-US"/>
          </a:p>
        </p:txBody>
      </p:sp>
    </p:spTree>
    <p:extLst>
      <p:ext uri="{BB962C8B-B14F-4D97-AF65-F5344CB8AC3E}">
        <p14:creationId xmlns:p14="http://schemas.microsoft.com/office/powerpoint/2010/main" val="3344056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Uniqueness among contemporaries: Singularity.</a:t>
            </a:r>
          </a:p>
          <a:p>
            <a:r>
              <a:rPr kumimoji="1" lang="zh-CN" altLang="en-US"/>
              <a:t>当代人之间的独特性：奇异性</a:t>
            </a:r>
            <a:endParaRPr kumimoji="1" lang="en-US" altLang="zh-CN"/>
          </a:p>
          <a:p>
            <a:endParaRPr kumimoji="1" lang="en-US" altLang="zh-CN"/>
          </a:p>
          <a:p>
            <a:r>
              <a:rPr kumimoji="1" lang="zh-CN" altLang="en-US"/>
              <a:t>这个再看看</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30</a:t>
            </a:fld>
            <a:endParaRPr lang="zh-CN" altLang="en-US"/>
          </a:p>
        </p:txBody>
      </p:sp>
    </p:spTree>
    <p:extLst>
      <p:ext uri="{BB962C8B-B14F-4D97-AF65-F5344CB8AC3E}">
        <p14:creationId xmlns:p14="http://schemas.microsoft.com/office/powerpoint/2010/main" val="293354286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!History of art paintings through the lens of entropy and complexity.pdf</a:t>
            </a:r>
          </a:p>
          <a:p>
            <a:r>
              <a:rPr kumimoji="1" lang="en" altLang="zh-CN"/>
              <a:t>2018</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32</a:t>
            </a:fld>
            <a:endParaRPr lang="zh-CN" altLang="en-US"/>
          </a:p>
        </p:txBody>
      </p:sp>
    </p:spTree>
    <p:extLst>
      <p:ext uri="{BB962C8B-B14F-4D97-AF65-F5344CB8AC3E}">
        <p14:creationId xmlns:p14="http://schemas.microsoft.com/office/powerpoint/2010/main" val="39407651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左图，黑色：文艺复兴时期，新古典主义和浪漫主义；红色：现代艺术；绿色：当代</a:t>
            </a:r>
            <a:r>
              <a:rPr kumimoji="1" lang="en-US" altLang="zh-CN"/>
              <a:t>/</a:t>
            </a:r>
            <a:r>
              <a:rPr kumimoji="1" lang="zh-CN" altLang="en-US"/>
              <a:t>后现代艺术）。 我们观察到，复杂度</a:t>
            </a:r>
            <a:r>
              <a:rPr kumimoji="1" lang="en-US" altLang="zh-CN"/>
              <a:t>-</a:t>
            </a:r>
            <a:r>
              <a:rPr kumimoji="1" lang="zh-CN" altLang="en-US"/>
              <a:t>熵平面正确地标识了不同的艺术时期及其间的过渡</a:t>
            </a:r>
            <a:endParaRPr kumimoji="1" lang="en-US" altLang="zh-CN"/>
          </a:p>
          <a:p>
            <a:r>
              <a:rPr kumimoji="1" lang="zh-CN" altLang="en-US"/>
              <a:t>右图，彩色点代表我们数据集中</a:t>
            </a:r>
            <a:r>
              <a:rPr kumimoji="1" lang="en-US" altLang="zh-CN"/>
              <a:t>100</a:t>
            </a:r>
            <a:r>
              <a:rPr kumimoji="1" lang="zh-CN" altLang="en-US"/>
              <a:t>幅图像中超过</a:t>
            </a:r>
            <a:r>
              <a:rPr kumimoji="1" lang="en-US" altLang="zh-CN"/>
              <a:t>92</a:t>
            </a:r>
            <a:r>
              <a:rPr kumimoji="1" lang="zh-CN" altLang="en-US"/>
              <a:t>种样式中的每种</a:t>
            </a:r>
            <a:r>
              <a:rPr kumimoji="1" lang="en" altLang="zh-CN"/>
              <a:t>H</a:t>
            </a:r>
            <a:r>
              <a:rPr kumimoji="1" lang="zh-CN" altLang="en-US"/>
              <a:t>和</a:t>
            </a:r>
            <a:r>
              <a:rPr kumimoji="1" lang="en" altLang="zh-CN"/>
              <a:t>C</a:t>
            </a:r>
            <a:r>
              <a:rPr kumimoji="1" lang="zh-CN" altLang="en-US"/>
              <a:t>的平均值。 为了获得更好的可视化效果，仅标记了</a:t>
            </a:r>
            <a:r>
              <a:rPr kumimoji="1" lang="en-US" altLang="zh-CN"/>
              <a:t>41</a:t>
            </a:r>
            <a:r>
              <a:rPr kumimoji="1" lang="zh-CN" altLang="en-US"/>
              <a:t>种艺术风格，每种艺术风格包含</a:t>
            </a:r>
            <a:r>
              <a:rPr kumimoji="1" lang="en-US" altLang="zh-CN"/>
              <a:t>500</a:t>
            </a:r>
            <a:r>
              <a:rPr kumimoji="1" lang="zh-CN" altLang="en-US"/>
              <a:t>张以上的图片</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34</a:t>
            </a:fld>
            <a:endParaRPr lang="zh-CN" altLang="en-US"/>
          </a:p>
        </p:txBody>
      </p:sp>
    </p:spTree>
    <p:extLst>
      <p:ext uri="{BB962C8B-B14F-4D97-AF65-F5344CB8AC3E}">
        <p14:creationId xmlns:p14="http://schemas.microsoft.com/office/powerpoint/2010/main" val="19470303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A Unified Framework for Painting Classification.pdf</a:t>
            </a:r>
          </a:p>
          <a:p>
            <a:r>
              <a:rPr kumimoji="1" lang="en" altLang="zh-CN"/>
              <a:t>2015 IEEE  data mining workshop</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a:t>
            </a:fld>
            <a:endParaRPr lang="zh-CN" altLang="en-US"/>
          </a:p>
        </p:txBody>
      </p:sp>
    </p:spTree>
    <p:extLst>
      <p:ext uri="{BB962C8B-B14F-4D97-AF65-F5344CB8AC3E}">
        <p14:creationId xmlns:p14="http://schemas.microsoft.com/office/powerpoint/2010/main" val="3584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艺术风格的层次组织</a:t>
            </a:r>
            <a:br>
              <a:rPr kumimoji="1" lang="en-US" altLang="zh-CN"/>
            </a:br>
            <a:r>
              <a:rPr kumimoji="1" lang="en-US" altLang="zh-CN"/>
              <a:t>A.</a:t>
            </a:r>
            <a:r>
              <a:rPr kumimoji="1" lang="zh-CN" altLang="en-US"/>
              <a:t>每对样式之间的复杂度</a:t>
            </a:r>
            <a:r>
              <a:rPr kumimoji="1" lang="en-US" altLang="zh-CN"/>
              <a:t>-</a:t>
            </a:r>
            <a:r>
              <a:rPr kumimoji="1" lang="zh-CN" altLang="en-US"/>
              <a:t>熵平面中的欧几里得距离的矩阵图</a:t>
            </a:r>
            <a:endParaRPr kumimoji="1" lang="en-US" altLang="zh-CN"/>
          </a:p>
          <a:p>
            <a:r>
              <a:rPr kumimoji="1" lang="en-US" altLang="zh-CN"/>
              <a:t>B.</a:t>
            </a:r>
            <a:r>
              <a:rPr kumimoji="1" lang="zh-CN" altLang="en-US"/>
              <a:t>通过应用</a:t>
            </a:r>
            <a:r>
              <a:rPr kumimoji="1" lang="en-US" altLang="zh-CN"/>
              <a:t>Ward</a:t>
            </a:r>
            <a:r>
              <a:rPr kumimoji="1" lang="zh-CN" altLang="en-US"/>
              <a:t>提出的最小方差方法获得的距离矩阵的树状图表示</a:t>
            </a:r>
            <a:endParaRPr kumimoji="1" lang="en-US" altLang="zh-CN"/>
          </a:p>
          <a:p>
            <a:r>
              <a:rPr kumimoji="1" lang="en" altLang="zh-CN"/>
              <a:t>(Ward JH Jr (1963) Hierarchical grouping to optimize an objective function. J Am Stat Assoc 58:236–244.)</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35</a:t>
            </a:fld>
            <a:endParaRPr lang="zh-CN" altLang="en-US"/>
          </a:p>
        </p:txBody>
      </p:sp>
    </p:spTree>
    <p:extLst>
      <p:ext uri="{BB962C8B-B14F-4D97-AF65-F5344CB8AC3E}">
        <p14:creationId xmlns:p14="http://schemas.microsoft.com/office/powerpoint/2010/main" val="2230892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Quantifying the development of user- generated art during 2001–2010.pdf</a:t>
            </a:r>
          </a:p>
          <a:p>
            <a:r>
              <a:rPr kumimoji="1" lang="en" altLang="zh-CN"/>
              <a:t>2017</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36</a:t>
            </a:fld>
            <a:endParaRPr lang="zh-CN" altLang="en-US"/>
          </a:p>
        </p:txBody>
      </p:sp>
    </p:spTree>
    <p:extLst>
      <p:ext uri="{BB962C8B-B14F-4D97-AF65-F5344CB8AC3E}">
        <p14:creationId xmlns:p14="http://schemas.microsoft.com/office/powerpoint/2010/main" val="163238251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Topological invariants can be used to quantify complexity in abstract paintings</a:t>
            </a:r>
            <a:r>
              <a:rPr kumimoji="1" lang="en-US" altLang="zh-CN"/>
              <a:t>.pdf</a:t>
            </a:r>
          </a:p>
          <a:p>
            <a:r>
              <a:rPr kumimoji="1" lang="en-US" altLang="zh-CN"/>
              <a:t>2017</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38</a:t>
            </a:fld>
            <a:endParaRPr lang="zh-CN" altLang="en-US"/>
          </a:p>
        </p:txBody>
      </p:sp>
    </p:spTree>
    <p:extLst>
      <p:ext uri="{BB962C8B-B14F-4D97-AF65-F5344CB8AC3E}">
        <p14:creationId xmlns:p14="http://schemas.microsoft.com/office/powerpoint/2010/main" val="337324803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Quantifying Creativity in Art Networks.pdf</a:t>
            </a:r>
          </a:p>
          <a:p>
            <a:r>
              <a:rPr kumimoji="1" lang="en" altLang="zh-CN"/>
              <a:t>2015</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39</a:t>
            </a:fld>
            <a:endParaRPr lang="zh-CN" altLang="en-US"/>
          </a:p>
        </p:txBody>
      </p:sp>
    </p:spTree>
    <p:extLst>
      <p:ext uri="{BB962C8B-B14F-4D97-AF65-F5344CB8AC3E}">
        <p14:creationId xmlns:p14="http://schemas.microsoft.com/office/powerpoint/2010/main" val="29194787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Babak Saleh, Kanako Abe, Ravneet Singh Arora, and Ahmed Elgammal. Toward auto- mated discovery of artistic influence. Multimedia Tools and Applications - Special Issue on Multimedia for Cultural Heritage, 2014.</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40</a:t>
            </a:fld>
            <a:endParaRPr lang="zh-CN" altLang="en-US"/>
          </a:p>
        </p:txBody>
      </p:sp>
    </p:spTree>
    <p:extLst>
      <p:ext uri="{BB962C8B-B14F-4D97-AF65-F5344CB8AC3E}">
        <p14:creationId xmlns:p14="http://schemas.microsoft.com/office/powerpoint/2010/main" val="31371532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南京师大学报</a:t>
            </a:r>
            <a:endParaRPr kumimoji="1" lang="en-US" altLang="zh-CN"/>
          </a:p>
          <a:p>
            <a:r>
              <a:rPr kumimoji="1" lang="en-US" altLang="zh-CN"/>
              <a:t>2017</a:t>
            </a:r>
          </a:p>
          <a:p>
            <a:r>
              <a:rPr kumimoji="1" lang="zh-CN" altLang="en-US"/>
              <a:t>感觉这个文章很水</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42</a:t>
            </a:fld>
            <a:endParaRPr lang="zh-CN" altLang="en-US"/>
          </a:p>
        </p:txBody>
      </p:sp>
    </p:spTree>
    <p:extLst>
      <p:ext uri="{BB962C8B-B14F-4D97-AF65-F5344CB8AC3E}">
        <p14:creationId xmlns:p14="http://schemas.microsoft.com/office/powerpoint/2010/main" val="31849272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Complexity Analysis of Escher</a:t>
            </a:r>
            <a:r>
              <a:rPr kumimoji="1" lang="zh-CN" altLang="en-US"/>
              <a:t>‘</a:t>
            </a:r>
            <a:r>
              <a:rPr kumimoji="1" lang="en" altLang="zh-CN"/>
              <a:t>s Art</a:t>
            </a:r>
            <a:r>
              <a:rPr kumimoji="1" lang="en-US" altLang="zh-CN"/>
              <a:t>.pdf</a:t>
            </a:r>
          </a:p>
          <a:p>
            <a:r>
              <a:rPr kumimoji="1" lang="en-US" altLang="zh-CN"/>
              <a:t>2019</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44</a:t>
            </a:fld>
            <a:endParaRPr lang="zh-CN" altLang="en-US"/>
          </a:p>
        </p:txBody>
      </p:sp>
    </p:spTree>
    <p:extLst>
      <p:ext uri="{BB962C8B-B14F-4D97-AF65-F5344CB8AC3E}">
        <p14:creationId xmlns:p14="http://schemas.microsoft.com/office/powerpoint/2010/main" val="34367407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GEOMETRIC TIGHT FRAME BASED STYLOMETRY FOR ART AUTHENTICATION OF VAN GOGH PAINTINGS</a:t>
            </a:r>
            <a:r>
              <a:rPr kumimoji="1" lang="en-US" altLang="zh-CN"/>
              <a:t>.pdf</a:t>
            </a:r>
          </a:p>
          <a:p>
            <a:r>
              <a:rPr kumimoji="1" lang="en-US" altLang="zh-CN"/>
              <a:t>2015</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45</a:t>
            </a:fld>
            <a:endParaRPr lang="zh-CN" altLang="en-US"/>
          </a:p>
        </p:txBody>
      </p:sp>
    </p:spTree>
    <p:extLst>
      <p:ext uri="{BB962C8B-B14F-4D97-AF65-F5344CB8AC3E}">
        <p14:creationId xmlns:p14="http://schemas.microsoft.com/office/powerpoint/2010/main" val="36981261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Fractal analysis of Jackson Pollock’s painting evolution J. Alvarez-Ramirez∗, C. Ibarra-Valdez, E. Rodriguez.pdf</a:t>
            </a:r>
          </a:p>
          <a:p>
            <a:r>
              <a:rPr kumimoji="1" lang="en" altLang="zh-CN"/>
              <a:t>2015</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47</a:t>
            </a:fld>
            <a:endParaRPr lang="zh-CN" altLang="en-US"/>
          </a:p>
        </p:txBody>
      </p:sp>
    </p:spTree>
    <p:extLst>
      <p:ext uri="{BB962C8B-B14F-4D97-AF65-F5344CB8AC3E}">
        <p14:creationId xmlns:p14="http://schemas.microsoft.com/office/powerpoint/2010/main" val="115834580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Discovering Visual Patterns in Art Collections with Spatially-consistent Feature Learning</a:t>
            </a:r>
            <a:r>
              <a:rPr kumimoji="1" lang="en-US" altLang="zh-CN"/>
              <a:t>.pdf</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49</a:t>
            </a:fld>
            <a:endParaRPr lang="zh-CN" altLang="en-US"/>
          </a:p>
        </p:txBody>
      </p:sp>
    </p:spTree>
    <p:extLst>
      <p:ext uri="{BB962C8B-B14F-4D97-AF65-F5344CB8AC3E}">
        <p14:creationId xmlns:p14="http://schemas.microsoft.com/office/powerpoint/2010/main" val="15681510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6</a:t>
            </a:fld>
            <a:endParaRPr lang="zh-CN" altLang="en-US"/>
          </a:p>
        </p:txBody>
      </p:sp>
    </p:spTree>
    <p:extLst>
      <p:ext uri="{BB962C8B-B14F-4D97-AF65-F5344CB8AC3E}">
        <p14:creationId xmlns:p14="http://schemas.microsoft.com/office/powerpoint/2010/main" val="2298660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How to Read Paintings: Semantic Art Understanding with Multi-Modal Retrieval</a:t>
            </a:r>
            <a:r>
              <a:rPr kumimoji="1" lang="en-US" altLang="zh-CN"/>
              <a:t>.pdf</a:t>
            </a:r>
          </a:p>
          <a:p>
            <a:r>
              <a:rPr kumimoji="1" lang="en-US" altLang="zh-CN"/>
              <a:t>2018</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50</a:t>
            </a:fld>
            <a:endParaRPr lang="zh-CN" altLang="en-US"/>
          </a:p>
        </p:txBody>
      </p:sp>
    </p:spTree>
    <p:extLst>
      <p:ext uri="{BB962C8B-B14F-4D97-AF65-F5344CB8AC3E}">
        <p14:creationId xmlns:p14="http://schemas.microsoft.com/office/powerpoint/2010/main" val="25273183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Understanding Art through Multi-Modal Retrieval in Paintings.pdf</a:t>
            </a:r>
          </a:p>
          <a:p>
            <a:r>
              <a:rPr kumimoji="1" lang="en" altLang="zh-CN"/>
              <a:t>2019</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51</a:t>
            </a:fld>
            <a:endParaRPr lang="zh-CN" altLang="en-US"/>
          </a:p>
        </p:txBody>
      </p:sp>
    </p:spTree>
    <p:extLst>
      <p:ext uri="{BB962C8B-B14F-4D97-AF65-F5344CB8AC3E}">
        <p14:creationId xmlns:p14="http://schemas.microsoft.com/office/powerpoint/2010/main" val="104645427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Statistics of colors in paintings and natural scenes.pdf</a:t>
            </a:r>
          </a:p>
          <a:p>
            <a:r>
              <a:rPr kumimoji="1" lang="en" altLang="zh-CN"/>
              <a:t>2015</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52</a:t>
            </a:fld>
            <a:endParaRPr lang="zh-CN" altLang="en-US"/>
          </a:p>
        </p:txBody>
      </p:sp>
    </p:spTree>
    <p:extLst>
      <p:ext uri="{BB962C8B-B14F-4D97-AF65-F5344CB8AC3E}">
        <p14:creationId xmlns:p14="http://schemas.microsoft.com/office/powerpoint/2010/main" val="415878719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313" y="742950"/>
            <a:ext cx="6623050" cy="3725863"/>
          </a:xfrm>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D8FF5A-CDA0-4634-A751-0735C418E79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56</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1493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Inferring Painting Style with Multi-task Dictionary Learning.pdf</a:t>
            </a:r>
          </a:p>
          <a:p>
            <a:r>
              <a:rPr kumimoji="1" lang="en" altLang="zh-CN"/>
              <a:t>2015</a:t>
            </a:r>
          </a:p>
          <a:p>
            <a:r>
              <a:rPr kumimoji="1" lang="en" altLang="zh-CN"/>
              <a:t>IJCAI</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8</a:t>
            </a:fld>
            <a:endParaRPr lang="zh-CN" altLang="en-US"/>
          </a:p>
        </p:txBody>
      </p:sp>
    </p:spTree>
    <p:extLst>
      <p:ext uri="{BB962C8B-B14F-4D97-AF65-F5344CB8AC3E}">
        <p14:creationId xmlns:p14="http://schemas.microsoft.com/office/powerpoint/2010/main" val="456700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Multitask painting categorization by deep multibranch neural network</a:t>
            </a:r>
            <a:r>
              <a:rPr kumimoji="1" lang="en-US" altLang="zh-CN"/>
              <a:t>.pdf</a:t>
            </a:r>
          </a:p>
          <a:p>
            <a:r>
              <a:rPr kumimoji="1" lang="en-US" altLang="zh-CN"/>
              <a:t>2019</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10</a:t>
            </a:fld>
            <a:endParaRPr lang="zh-CN" altLang="en-US"/>
          </a:p>
        </p:txBody>
      </p:sp>
    </p:spTree>
    <p:extLst>
      <p:ext uri="{BB962C8B-B14F-4D97-AF65-F5344CB8AC3E}">
        <p14:creationId xmlns:p14="http://schemas.microsoft.com/office/powerpoint/2010/main" val="3933618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Recognizing Art Style Automatically in painting with deep learning.pdf</a:t>
            </a:r>
          </a:p>
          <a:p>
            <a:r>
              <a:rPr kumimoji="1" lang="en" altLang="zh-CN"/>
              <a:t>2017</a:t>
            </a:r>
          </a:p>
          <a:p>
            <a:r>
              <a:rPr kumimoji="1" lang="en" altLang="zh-CN"/>
              <a:t>ACML</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12</a:t>
            </a:fld>
            <a:endParaRPr lang="zh-CN" altLang="en-US"/>
          </a:p>
        </p:txBody>
      </p:sp>
    </p:spTree>
    <p:extLst>
      <p:ext uri="{BB962C8B-B14F-4D97-AF65-F5344CB8AC3E}">
        <p14:creationId xmlns:p14="http://schemas.microsoft.com/office/powerpoint/2010/main" val="1972822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Fine‐art painting classification via two‐channel dual path networks.pdf</a:t>
            </a:r>
          </a:p>
          <a:p>
            <a:r>
              <a:rPr kumimoji="1" lang="en" altLang="zh-CN"/>
              <a:t>2019</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14</a:t>
            </a:fld>
            <a:endParaRPr lang="zh-CN" altLang="en-US"/>
          </a:p>
        </p:txBody>
      </p:sp>
    </p:spTree>
    <p:extLst>
      <p:ext uri="{BB962C8B-B14F-4D97-AF65-F5344CB8AC3E}">
        <p14:creationId xmlns:p14="http://schemas.microsoft.com/office/powerpoint/2010/main" val="356752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Two-Stage Deep Learning Approach to the Classification of Fine-Art Paintings.pdf</a:t>
            </a:r>
          </a:p>
          <a:p>
            <a:r>
              <a:rPr kumimoji="1" lang="en" altLang="zh-CN"/>
              <a:t>2019</a:t>
            </a:r>
          </a:p>
          <a:p>
            <a:r>
              <a:rPr kumimoji="1" lang="en" altLang="zh-CN"/>
              <a:t>IEEE</a:t>
            </a:r>
          </a:p>
          <a:p>
            <a:r>
              <a:rPr kumimoji="1" lang="en" altLang="zh-CN"/>
              <a:t>https://www.wikiart.org</a:t>
            </a:r>
          </a:p>
          <a:p>
            <a:r>
              <a:rPr lang="en" altLang="zh-CN">
                <a:hlinkClick r:id="rId3"/>
              </a:rPr>
              <a:t>http://imag.pub.ro/pandora/pandora_download.html</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16</a:t>
            </a:fld>
            <a:endParaRPr lang="zh-CN" altLang="en-US"/>
          </a:p>
        </p:txBody>
      </p:sp>
    </p:spTree>
    <p:extLst>
      <p:ext uri="{BB962C8B-B14F-4D97-AF65-F5344CB8AC3E}">
        <p14:creationId xmlns:p14="http://schemas.microsoft.com/office/powerpoint/2010/main" val="149795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Color Multi-Fusion Fisher Vector Feature for Fine Art Painting Categorization and Influence Analysis.pdf</a:t>
            </a:r>
          </a:p>
          <a:p>
            <a:r>
              <a:rPr kumimoji="1" lang="en" altLang="zh-CN"/>
              <a:t>Painting-91:</a:t>
            </a:r>
            <a:endParaRPr lang="en" altLang="zh-CN">
              <a:hlinkClick r:id="rId3"/>
            </a:endParaRPr>
          </a:p>
          <a:p>
            <a:r>
              <a:rPr lang="en" altLang="zh-CN">
                <a:hlinkClick r:id="rId3"/>
              </a:rPr>
              <a:t>https://link.springer.com/article/10.1007/s00138-014-0621-6</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18</a:t>
            </a:fld>
            <a:endParaRPr lang="zh-CN" altLang="en-US"/>
          </a:p>
        </p:txBody>
      </p:sp>
    </p:spTree>
    <p:extLst>
      <p:ext uri="{BB962C8B-B14F-4D97-AF65-F5344CB8AC3E}">
        <p14:creationId xmlns:p14="http://schemas.microsoft.com/office/powerpoint/2010/main" val="1812620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0541" r="9940"/>
          <a:stretch/>
        </p:blipFill>
        <p:spPr>
          <a:xfrm>
            <a:off x="-44929" y="-17512"/>
            <a:ext cx="12289365" cy="6902897"/>
          </a:xfrm>
          <a:prstGeom prst="rect">
            <a:avLst/>
          </a:prstGeom>
        </p:spPr>
      </p:pic>
      <p:sp>
        <p:nvSpPr>
          <p:cNvPr id="10" name="矩形 9"/>
          <p:cNvSpPr/>
          <p:nvPr userDrawn="1"/>
        </p:nvSpPr>
        <p:spPr>
          <a:xfrm rot="10800000">
            <a:off x="-44929" y="-10666"/>
            <a:ext cx="12289365" cy="6896050"/>
          </a:xfrm>
          <a:prstGeom prst="rect">
            <a:avLst/>
          </a:prstGeom>
          <a:gradFill flip="none" rotWithShape="1">
            <a:gsLst>
              <a:gs pos="100000">
                <a:schemeClr val="bg1">
                  <a:lumMod val="75000"/>
                  <a:alpha val="0"/>
                </a:schemeClr>
              </a:gs>
              <a:gs pos="73000">
                <a:schemeClr val="bg1">
                  <a:lumMod val="95000"/>
                  <a:alpha val="61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350445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7" name="Slide Number Placeholder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180E573C-B586-4742-8370-BCDAE87131B2}" type="slidenum">
              <a:rPr lang="zh-CN" altLang="en-US" smtClean="0"/>
              <a:t>‹#›</a:t>
            </a:fld>
            <a:endParaRPr lang="en-US" altLang="zh-CN" dirty="0"/>
          </a:p>
        </p:txBody>
      </p:sp>
    </p:spTree>
    <p:extLst>
      <p:ext uri="{BB962C8B-B14F-4D97-AF65-F5344CB8AC3E}">
        <p14:creationId xmlns:p14="http://schemas.microsoft.com/office/powerpoint/2010/main" val="2660454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7" name="Slide Number Placeholder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80C6A025-2DB3-4DD7-AC93-5F6CF26C9BFE}" type="slidenum">
              <a:rPr lang="zh-CN" altLang="en-US" smtClean="0"/>
              <a:t>‹#›</a:t>
            </a:fld>
            <a:endParaRPr lang="en-US" altLang="zh-CN" dirty="0"/>
          </a:p>
        </p:txBody>
      </p:sp>
    </p:spTree>
    <p:extLst>
      <p:ext uri="{BB962C8B-B14F-4D97-AF65-F5344CB8AC3E}">
        <p14:creationId xmlns:p14="http://schemas.microsoft.com/office/powerpoint/2010/main" val="1627553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1">
                <a:solidFill>
                  <a:srgbClr val="000099"/>
                </a:solidFill>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xfrm>
            <a:off x="9156700" y="6215063"/>
            <a:ext cx="2844800" cy="457200"/>
          </a:xfrm>
          <a:prstGeom prst="rect">
            <a:avLst/>
          </a:prstGeom>
        </p:spPr>
        <p:txBody>
          <a:bodyPr/>
          <a:lstStyle>
            <a:lvl1pPr fontAlgn="base">
              <a:spcBef>
                <a:spcPct val="0"/>
              </a:spcBef>
              <a:spcAft>
                <a:spcPct val="0"/>
              </a:spcAft>
              <a:defRPr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7981CF36-0588-4910-83ED-2BB24C3C28F1}" type="slidenum">
              <a:rPr lang="zh-CN" altLang="en-US"/>
              <a:t>‹#›</a:t>
            </a:fld>
            <a:endParaRPr lang="en-US" altLang="zh-CN"/>
          </a:p>
        </p:txBody>
      </p:sp>
    </p:spTree>
    <p:extLst>
      <p:ext uri="{BB962C8B-B14F-4D97-AF65-F5344CB8AC3E}">
        <p14:creationId xmlns:p14="http://schemas.microsoft.com/office/powerpoint/2010/main" val="1510508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7813"/>
            <a:ext cx="80264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xfrm>
            <a:off x="9156700" y="6215063"/>
            <a:ext cx="2844800" cy="457200"/>
          </a:xfrm>
          <a:prstGeom prst="rect">
            <a:avLst/>
          </a:prstGeom>
        </p:spPr>
        <p:txBody>
          <a:bodyPr/>
          <a:lstStyle>
            <a:lvl1pPr fontAlgn="base">
              <a:spcBef>
                <a:spcPct val="0"/>
              </a:spcBef>
              <a:spcAft>
                <a:spcPct val="0"/>
              </a:spcAft>
              <a:defRPr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511959C7-21DC-410A-A5D5-556ECA3B52F5}" type="slidenum">
              <a:rPr lang="zh-CN" altLang="en-US"/>
              <a:t>‹#›</a:t>
            </a:fld>
            <a:endParaRPr lang="en-US" altLang="zh-CN"/>
          </a:p>
        </p:txBody>
      </p:sp>
    </p:spTree>
    <p:extLst>
      <p:ext uri="{BB962C8B-B14F-4D97-AF65-F5344CB8AC3E}">
        <p14:creationId xmlns:p14="http://schemas.microsoft.com/office/powerpoint/2010/main" val="2940645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aseline="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Rectangle 5"/>
          <p:cNvSpPr>
            <a:spLocks noGrp="1" noChangeArrowheads="1"/>
          </p:cNvSpPr>
          <p:nvPr>
            <p:ph type="ftr" sz="quarter" idx="10"/>
          </p:nvPr>
        </p:nvSpPr>
        <p:spPr>
          <a:xfrm>
            <a:off x="4165600" y="6248400"/>
            <a:ext cx="3860800" cy="457200"/>
          </a:xfrm>
          <a:prstGeom prst="rect">
            <a:avLst/>
          </a:prstGeom>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xfrm>
            <a:off x="11072290" y="6485784"/>
            <a:ext cx="1020233" cy="399600"/>
          </a:xfrm>
          <a:prstGeom prst="rect">
            <a:avLst/>
          </a:prstGeom>
        </p:spPr>
        <p:txBody>
          <a:bodyPr/>
          <a:lstStyle>
            <a:lvl1pPr>
              <a:defRPr/>
            </a:lvl1pPr>
          </a:lstStyle>
          <a:p>
            <a:pPr>
              <a:defRPr/>
            </a:pPr>
            <a:endParaRPr lang="zh-CN" altLang="en-US" dirty="0"/>
          </a:p>
        </p:txBody>
      </p:sp>
    </p:spTree>
    <p:extLst>
      <p:ext uri="{BB962C8B-B14F-4D97-AF65-F5344CB8AC3E}">
        <p14:creationId xmlns:p14="http://schemas.microsoft.com/office/powerpoint/2010/main" val="2436026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31373" y="260648"/>
            <a:ext cx="11387667" cy="936104"/>
          </a:xfrm>
          <a:prstGeom prst="rect">
            <a:avLst/>
          </a:prstGeom>
        </p:spPr>
        <p:txBody>
          <a:bodyPr/>
          <a:lstStyle>
            <a:lvl1pPr>
              <a:defRPr b="1">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6" name="内容占位符 2"/>
          <p:cNvSpPr>
            <a:spLocks noGrp="1"/>
          </p:cNvSpPr>
          <p:nvPr>
            <p:ph idx="1"/>
          </p:nvPr>
        </p:nvSpPr>
        <p:spPr>
          <a:xfrm>
            <a:off x="431373" y="1484785"/>
            <a:ext cx="11387667" cy="4542383"/>
          </a:xfrm>
          <a:prstGeom prst="rect">
            <a:avLst/>
          </a:prstGeom>
        </p:spPr>
        <p:txBody>
          <a:bodyPr/>
          <a:lstStyle>
            <a:lvl1pPr>
              <a:buClr>
                <a:srgbClr val="000099"/>
              </a:buClr>
              <a:buSzPct val="100000"/>
              <a:buFont typeface="Wingdings" panose="05000000000000000000" charset="2"/>
              <a:buChar char="p"/>
              <a:defRPr/>
            </a:lvl1pPr>
            <a:lvl2pPr>
              <a:buClrTx/>
              <a:buFont typeface="Wingdings" panose="05000000000000000000" charset="2"/>
              <a:buChar char="Ø"/>
              <a:defRPr sz="2100"/>
            </a:lvl2pPr>
            <a:lvl3pPr>
              <a:buClr>
                <a:srgbClr val="000099"/>
              </a:buClr>
              <a:buFont typeface="Wingdings" panose="05000000000000000000" charset="2"/>
              <a:buChar char="p"/>
              <a:defRPr sz="2100"/>
            </a:lvl3pPr>
            <a:lvl4pPr>
              <a:buClr>
                <a:srgbClr val="000099"/>
              </a:buClr>
              <a:buFont typeface="Wingdings" panose="05000000000000000000" charset="2"/>
              <a:buChar char="p"/>
              <a:defRPr sz="2100"/>
            </a:lvl4pPr>
            <a:lvl5pPr>
              <a:buClr>
                <a:srgbClr val="000099"/>
              </a:buClr>
              <a:buFont typeface="Wingdings" panose="05000000000000000000" charset="2"/>
              <a:buChar char="p"/>
              <a:defRPr sz="21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2"/>
          <p:cNvSpPr>
            <a:spLocks noGrp="1"/>
          </p:cNvSpPr>
          <p:nvPr>
            <p:ph type="dt" sz="half" idx="10"/>
          </p:nvPr>
        </p:nvSpPr>
        <p:spPr>
          <a:xfrm>
            <a:off x="402176" y="6245225"/>
            <a:ext cx="3052233" cy="476250"/>
          </a:xfrm>
          <a:prstGeom prst="rect">
            <a:avLst/>
          </a:prstGeom>
        </p:spPr>
        <p:txBody>
          <a:bodyPr/>
          <a:lstStyle>
            <a:lvl1pPr>
              <a:defRPr/>
            </a:lvl1pPr>
          </a:lstStyle>
          <a:p>
            <a:pPr>
              <a:defRPr/>
            </a:pPr>
            <a:endParaRPr lang="en-US" altLang="zh-CN">
              <a:solidFill>
                <a:prstClr val="black"/>
              </a:solidFill>
            </a:endParaRPr>
          </a:p>
        </p:txBody>
      </p:sp>
      <p:sp>
        <p:nvSpPr>
          <p:cNvPr id="5" name="页脚占位符 3"/>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solidFill>
                <a:prstClr val="black"/>
              </a:solidFill>
            </a:endParaRPr>
          </a:p>
        </p:txBody>
      </p:sp>
      <p:sp>
        <p:nvSpPr>
          <p:cNvPr id="7" name="灯片编号占位符 4"/>
          <p:cNvSpPr>
            <a:spLocks noGrp="1"/>
          </p:cNvSpPr>
          <p:nvPr>
            <p:ph type="sldNum" sz="quarter" idx="12"/>
          </p:nvPr>
        </p:nvSpPr>
        <p:spPr>
          <a:xfrm>
            <a:off x="11260668" y="6357951"/>
            <a:ext cx="931333" cy="428625"/>
          </a:xfrm>
          <a:prstGeom prst="rect">
            <a:avLst/>
          </a:prstGeom>
        </p:spPr>
        <p:txBody>
          <a:bodyPr/>
          <a:lstStyle>
            <a:lvl1pPr algn="r">
              <a:defRPr b="1" i="0">
                <a:solidFill>
                  <a:schemeClr val="bg1"/>
                </a:solidFill>
              </a:defRPr>
            </a:lvl1pPr>
          </a:lstStyle>
          <a:p>
            <a:pPr>
              <a:defRPr/>
            </a:pPr>
            <a:fld id="{D361D984-EEB0-4F5C-9919-A8D69E605103}" type="slidenum">
              <a:rPr lang="en-US" altLang="zh-CN">
                <a:solidFill>
                  <a:prstClr val="white"/>
                </a:solidFill>
              </a:rPr>
              <a:t>‹#›</a:t>
            </a:fld>
            <a:endParaRPr lang="en-US" altLang="zh-CN" dirty="0">
              <a:solidFill>
                <a:prstClr val="white"/>
              </a:solidFill>
            </a:endParaRPr>
          </a:p>
        </p:txBody>
      </p:sp>
    </p:spTree>
    <p:extLst>
      <p:ext uri="{BB962C8B-B14F-4D97-AF65-F5344CB8AC3E}">
        <p14:creationId xmlns:p14="http://schemas.microsoft.com/office/powerpoint/2010/main" val="3724268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0541" r="9940"/>
          <a:stretch/>
        </p:blipFill>
        <p:spPr>
          <a:xfrm>
            <a:off x="-48683" y="-71467"/>
            <a:ext cx="12289365" cy="6956851"/>
          </a:xfrm>
          <a:prstGeom prst="rect">
            <a:avLst/>
          </a:prstGeom>
        </p:spPr>
      </p:pic>
      <p:cxnSp>
        <p:nvCxnSpPr>
          <p:cNvPr id="6" name="直接连接符 5"/>
          <p:cNvCxnSpPr/>
          <p:nvPr userDrawn="1"/>
        </p:nvCxnSpPr>
        <p:spPr>
          <a:xfrm>
            <a:off x="168211" y="620688"/>
            <a:ext cx="11304388" cy="0"/>
          </a:xfrm>
          <a:prstGeom prst="line">
            <a:avLst/>
          </a:prstGeom>
          <a:ln>
            <a:gradFill flip="none" rotWithShape="1">
              <a:gsLst>
                <a:gs pos="0">
                  <a:schemeClr val="accent1"/>
                </a:gs>
                <a:gs pos="91860">
                  <a:schemeClr val="accent4"/>
                </a:gs>
                <a:gs pos="45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Parallelogram 21"/>
          <p:cNvSpPr/>
          <p:nvPr userDrawn="1"/>
        </p:nvSpPr>
        <p:spPr>
          <a:xfrm>
            <a:off x="94065" y="79702"/>
            <a:ext cx="625345" cy="252965"/>
          </a:xfrm>
          <a:prstGeom prst="parallelogram">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ea"/>
              <a:ea typeface="+mj-ea"/>
            </a:endParaRPr>
          </a:p>
        </p:txBody>
      </p:sp>
      <p:sp>
        <p:nvSpPr>
          <p:cNvPr id="15" name="Parallelogram 22"/>
          <p:cNvSpPr/>
          <p:nvPr userDrawn="1"/>
        </p:nvSpPr>
        <p:spPr>
          <a:xfrm>
            <a:off x="168217" y="168626"/>
            <a:ext cx="1117553" cy="45207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ea"/>
              <a:ea typeface="+mj-ea"/>
            </a:endParaRPr>
          </a:p>
        </p:txBody>
      </p:sp>
      <p:grpSp>
        <p:nvGrpSpPr>
          <p:cNvPr id="10" name="Group 7"/>
          <p:cNvGrpSpPr>
            <a:grpSpLocks/>
          </p:cNvGrpSpPr>
          <p:nvPr userDrawn="1"/>
        </p:nvGrpSpPr>
        <p:grpSpPr bwMode="auto">
          <a:xfrm>
            <a:off x="521381" y="332656"/>
            <a:ext cx="390043" cy="154354"/>
            <a:chOff x="0" y="0"/>
            <a:chExt cx="1041399" cy="549275"/>
          </a:xfrm>
          <a:solidFill>
            <a:schemeClr val="bg1"/>
          </a:solidFill>
        </p:grpSpPr>
        <p:sp>
          <p:nvSpPr>
            <p:cNvPr id="1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latin typeface="+mj-ea"/>
                <a:ea typeface="+mj-ea"/>
              </a:endParaRPr>
            </a:p>
          </p:txBody>
        </p:sp>
        <p:sp>
          <p:nvSpPr>
            <p:cNvPr id="1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latin typeface="+mj-ea"/>
                <a:ea typeface="+mj-ea"/>
              </a:endParaRPr>
            </a:p>
          </p:txBody>
        </p:sp>
        <p:sp>
          <p:nvSpPr>
            <p:cNvPr id="1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latin typeface="+mj-ea"/>
                <a:ea typeface="+mj-ea"/>
              </a:endParaRPr>
            </a:p>
          </p:txBody>
        </p:sp>
      </p:grpSp>
      <p:sp>
        <p:nvSpPr>
          <p:cNvPr id="2" name="文本框 1"/>
          <p:cNvSpPr txBox="1"/>
          <p:nvPr userDrawn="1"/>
        </p:nvSpPr>
        <p:spPr>
          <a:xfrm>
            <a:off x="11280576" y="6381328"/>
            <a:ext cx="561372" cy="369332"/>
          </a:xfrm>
          <a:prstGeom prst="rect">
            <a:avLst/>
          </a:prstGeom>
          <a:noFill/>
        </p:spPr>
        <p:txBody>
          <a:bodyPr wrap="none" rtlCol="0">
            <a:spAutoFit/>
          </a:bodyPr>
          <a:lstStyle/>
          <a:p>
            <a:r>
              <a:rPr lang="en-US" altLang="zh-CN" sz="1800" dirty="0">
                <a:solidFill>
                  <a:schemeClr val="tx1"/>
                </a:solidFill>
                <a:latin typeface="+mj-ea"/>
                <a:ea typeface="+mj-ea"/>
              </a:rPr>
              <a:t> </a:t>
            </a:r>
            <a:fld id="{F011D934-636F-41F0-8163-3F72A1FB28B5}" type="slidenum">
              <a:rPr lang="en-US" altLang="zh-CN" sz="1800" smtClean="0">
                <a:solidFill>
                  <a:schemeClr val="tx1"/>
                </a:solidFill>
                <a:latin typeface="+mj-ea"/>
                <a:ea typeface="+mj-ea"/>
              </a:rPr>
              <a:t>‹#›</a:t>
            </a:fld>
            <a:endParaRPr lang="zh-CN" altLang="en-US" sz="1800" dirty="0">
              <a:solidFill>
                <a:schemeClr val="tx1"/>
              </a:solidFill>
              <a:latin typeface="+mj-ea"/>
              <a:ea typeface="+mj-ea"/>
            </a:endParaRPr>
          </a:p>
        </p:txBody>
      </p:sp>
      <p:sp>
        <p:nvSpPr>
          <p:cNvPr id="17" name="标题 1"/>
          <p:cNvSpPr>
            <a:spLocks noGrp="1"/>
          </p:cNvSpPr>
          <p:nvPr>
            <p:ph type="title"/>
          </p:nvPr>
        </p:nvSpPr>
        <p:spPr>
          <a:xfrm>
            <a:off x="1345480" y="53250"/>
            <a:ext cx="10480297" cy="576064"/>
          </a:xfrm>
        </p:spPr>
        <p:txBody>
          <a:bodyPr/>
          <a:lstStyle>
            <a:lvl1pPr>
              <a:defRPr lang="zh-CN" altLang="en-US" sz="2800" b="1" kern="1200" dirty="0" smtClean="0">
                <a:solidFill>
                  <a:schemeClr val="accent1"/>
                </a:solidFill>
                <a:latin typeface="+mj-ea"/>
                <a:ea typeface="+mj-ea"/>
                <a:cs typeface="+mj-cs"/>
              </a:defRPr>
            </a:lvl1pPr>
          </a:lstStyle>
          <a:p>
            <a:r>
              <a:rPr lang="zh-CN" altLang="en-US" dirty="0"/>
              <a:t>单击此处编辑母版标题样式</a:t>
            </a:r>
          </a:p>
        </p:txBody>
      </p:sp>
      <p:sp>
        <p:nvSpPr>
          <p:cNvPr id="16" name="内容占位符 2"/>
          <p:cNvSpPr>
            <a:spLocks noGrp="1"/>
          </p:cNvSpPr>
          <p:nvPr>
            <p:ph idx="1"/>
          </p:nvPr>
        </p:nvSpPr>
        <p:spPr>
          <a:xfrm>
            <a:off x="335360" y="883920"/>
            <a:ext cx="11521280" cy="5281384"/>
          </a:xfrm>
        </p:spPr>
        <p:txBody>
          <a:bodyPr/>
          <a:lstStyle>
            <a:lvl1pPr algn="just">
              <a:defRPr baseline="0">
                <a:latin typeface="+mj-ea"/>
                <a:ea typeface="+mj-ea"/>
              </a:defRPr>
            </a:lvl1pPr>
            <a:lvl2pPr algn="just">
              <a:defRPr baseline="0">
                <a:latin typeface="+mj-ea"/>
                <a:ea typeface="+mj-ea"/>
              </a:defRPr>
            </a:lvl2pPr>
            <a:lvl3pPr algn="just">
              <a:defRPr baseline="0">
                <a:latin typeface="+mj-ea"/>
                <a:ea typeface="+mj-ea"/>
              </a:defRPr>
            </a:lvl3pPr>
            <a:lvl4pPr marL="1339850" indent="-316230" algn="just">
              <a:buFont typeface="Wingdings" panose="05000000000000000000" pitchFamily="2" charset="2"/>
              <a:buChar char="p"/>
              <a:defRPr sz="1800" baseline="0">
                <a:latin typeface="+mj-ea"/>
                <a:ea typeface="+mj-ea"/>
              </a:defRPr>
            </a:lvl4pPr>
            <a:lvl5pPr marL="1681480" marR="0" indent="-339725" algn="just" defTabSz="914400" rtl="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Ø"/>
              <a:tabLst/>
              <a:defRPr sz="1600" baseline="0">
                <a:latin typeface="+mj-ea"/>
                <a:ea typeface="+mj-ea"/>
              </a:defRPr>
            </a:lvl5pPr>
            <a:lvl6pPr marL="2084705" indent="-285750">
              <a:buFont typeface="Arial" panose="020B0604020202020204" pitchFamily="34" charset="0"/>
              <a:buChar char="•"/>
              <a:defRPr sz="1600"/>
            </a:lvl6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5"/>
            <a:r>
              <a:rPr lang="zh-CN" altLang="en-US" dirty="0"/>
              <a:t>第六级</a:t>
            </a:r>
            <a:endParaRPr lang="en-US" altLang="zh-CN" dirty="0"/>
          </a:p>
          <a:p>
            <a:pPr lvl="4"/>
            <a:endParaRPr lang="en-US" altLang="zh-CN" dirty="0"/>
          </a:p>
        </p:txBody>
      </p:sp>
    </p:spTree>
    <p:extLst>
      <p:ext uri="{BB962C8B-B14F-4D97-AF65-F5344CB8AC3E}">
        <p14:creationId xmlns:p14="http://schemas.microsoft.com/office/powerpoint/2010/main" val="83666792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0541" r="9940"/>
          <a:stretch/>
        </p:blipFill>
        <p:spPr>
          <a:xfrm>
            <a:off x="-48683" y="-71467"/>
            <a:ext cx="12289365" cy="6956851"/>
          </a:xfrm>
          <a:prstGeom prst="rect">
            <a:avLst/>
          </a:prstGeom>
        </p:spPr>
      </p:pic>
      <p:sp>
        <p:nvSpPr>
          <p:cNvPr id="7" name="矩形 6"/>
          <p:cNvSpPr/>
          <p:nvPr userDrawn="1"/>
        </p:nvSpPr>
        <p:spPr>
          <a:xfrm>
            <a:off x="-48684" y="6487544"/>
            <a:ext cx="12293119" cy="397851"/>
          </a:xfrm>
          <a:prstGeom prst="rect">
            <a:avLst/>
          </a:prstGeom>
          <a:gradFill flip="none" rotWithShape="1">
            <a:gsLst>
              <a:gs pos="0">
                <a:schemeClr val="accent1">
                  <a:alpha val="0"/>
                </a:schemeClr>
              </a:gs>
              <a:gs pos="100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8" name="TextBox 13"/>
          <p:cNvSpPr txBox="1">
            <a:spLocks noChangeArrowheads="1"/>
          </p:cNvSpPr>
          <p:nvPr userDrawn="1"/>
        </p:nvSpPr>
        <p:spPr bwMode="auto">
          <a:xfrm>
            <a:off x="6769088" y="6525344"/>
            <a:ext cx="4365789" cy="30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a:solidFill>
                  <a:schemeClr val="tx1"/>
                </a:solidFill>
                <a:latin typeface="Arial" panose="02080604020202020204" charset="0"/>
                <a:ea typeface="宋体" panose="02010600030101010101" pitchFamily="2" charset="-122"/>
              </a:defRPr>
            </a:lvl1pPr>
            <a:lvl2pPr marL="742950" indent="-285750">
              <a:defRPr>
                <a:solidFill>
                  <a:schemeClr val="tx1"/>
                </a:solidFill>
                <a:latin typeface="Arial" panose="02080604020202020204" charset="0"/>
                <a:ea typeface="宋体" panose="02010600030101010101" pitchFamily="2" charset="-122"/>
              </a:defRPr>
            </a:lvl2pPr>
            <a:lvl3pPr marL="1143000" indent="-228600">
              <a:defRPr>
                <a:solidFill>
                  <a:schemeClr val="tx1"/>
                </a:solidFill>
                <a:latin typeface="Arial" panose="02080604020202020204" charset="0"/>
                <a:ea typeface="宋体" panose="02010600030101010101" pitchFamily="2" charset="-122"/>
              </a:defRPr>
            </a:lvl3pPr>
            <a:lvl4pPr marL="1600200" indent="-228600">
              <a:defRPr>
                <a:solidFill>
                  <a:schemeClr val="tx1"/>
                </a:solidFill>
                <a:latin typeface="Arial" panose="02080604020202020204" charset="0"/>
                <a:ea typeface="宋体" panose="02010600030101010101" pitchFamily="2" charset="-122"/>
              </a:defRPr>
            </a:lvl4pPr>
            <a:lvl5pPr marL="2057400" indent="-228600">
              <a:defRPr>
                <a:solidFill>
                  <a:schemeClr val="tx1"/>
                </a:solidFill>
                <a:latin typeface="Arial" panose="0208060402020202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9pPr>
          </a:lstStyle>
          <a:p>
            <a:pPr algn="r" eaLnBrk="1" hangingPunct="1">
              <a:defRPr/>
            </a:pPr>
            <a:r>
              <a:rPr lang="zh-CN" altLang="en-US" sz="1400" b="0" kern="0" baseline="0" dirty="0">
                <a:solidFill>
                  <a:schemeClr val="bg1"/>
                </a:solidFill>
                <a:latin typeface="微软雅黑" panose="020B0503020204020204" pitchFamily="34" charset="-122"/>
                <a:ea typeface="微软雅黑" panose="020B0503020204020204" pitchFamily="34" charset="-122"/>
              </a:rPr>
              <a:t>互联网大数据与安全信息学研究中心</a:t>
            </a:r>
          </a:p>
        </p:txBody>
      </p:sp>
      <p:sp>
        <p:nvSpPr>
          <p:cNvPr id="9" name="Rectangle 6"/>
          <p:cNvSpPr>
            <a:spLocks noGrp="1" noChangeArrowheads="1"/>
          </p:cNvSpPr>
          <p:nvPr>
            <p:ph type="sldNum" sz="quarter" idx="4"/>
          </p:nvPr>
        </p:nvSpPr>
        <p:spPr bwMode="auto">
          <a:xfrm>
            <a:off x="11124446" y="6453336"/>
            <a:ext cx="1020233" cy="399600"/>
          </a:xfrm>
          <a:prstGeom prst="rect">
            <a:avLst/>
          </a:prstGeom>
          <a:noFill/>
          <a:ln w="9525">
            <a:noFill/>
            <a:miter lim="800000"/>
          </a:ln>
          <a:effectLst/>
        </p:spPr>
        <p:txBody>
          <a:bodyPr vert="horz" wrap="square" lIns="91440" tIns="45720" rIns="91440" bIns="45720" numCol="1" anchor="b" anchorCtr="0" compatLnSpc="1"/>
          <a:lstStyle>
            <a:lvl1pPr algn="r" eaLnBrk="1" fontAlgn="auto" hangingPunct="1">
              <a:spcBef>
                <a:spcPts val="0"/>
              </a:spcBef>
              <a:spcAft>
                <a:spcPts val="0"/>
              </a:spcAft>
              <a:defRPr sz="1400">
                <a:solidFill>
                  <a:schemeClr val="bg1"/>
                </a:solidFill>
                <a:latin typeface="微软雅黑" panose="020B0503020204020204" pitchFamily="34" charset="-122"/>
                <a:ea typeface="微软雅黑" panose="020B0503020204020204" pitchFamily="34" charset="-122"/>
              </a:defRPr>
            </a:lvl1pPr>
          </a:lstStyle>
          <a:p>
            <a:pPr>
              <a:defRPr/>
            </a:pPr>
            <a:endParaRPr lang="zh-CN" altLang="en-US" dirty="0"/>
          </a:p>
        </p:txBody>
      </p:sp>
      <p:cxnSp>
        <p:nvCxnSpPr>
          <p:cNvPr id="6" name="直接连接符 5"/>
          <p:cNvCxnSpPr/>
          <p:nvPr userDrawn="1"/>
        </p:nvCxnSpPr>
        <p:spPr>
          <a:xfrm>
            <a:off x="168211" y="620688"/>
            <a:ext cx="11304388" cy="0"/>
          </a:xfrm>
          <a:prstGeom prst="line">
            <a:avLst/>
          </a:prstGeom>
          <a:ln>
            <a:gradFill flip="none" rotWithShape="1">
              <a:gsLst>
                <a:gs pos="0">
                  <a:schemeClr val="accent1"/>
                </a:gs>
                <a:gs pos="91860">
                  <a:schemeClr val="accent4"/>
                </a:gs>
                <a:gs pos="45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Parallelogram 21"/>
          <p:cNvSpPr/>
          <p:nvPr userDrawn="1"/>
        </p:nvSpPr>
        <p:spPr>
          <a:xfrm>
            <a:off x="94065" y="79702"/>
            <a:ext cx="625345" cy="252965"/>
          </a:xfrm>
          <a:prstGeom prst="parallelogram">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Parallelogram 22"/>
          <p:cNvSpPr/>
          <p:nvPr userDrawn="1"/>
        </p:nvSpPr>
        <p:spPr>
          <a:xfrm>
            <a:off x="168217" y="168626"/>
            <a:ext cx="1117553" cy="45207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7"/>
          <p:cNvGrpSpPr>
            <a:grpSpLocks/>
          </p:cNvGrpSpPr>
          <p:nvPr userDrawn="1"/>
        </p:nvGrpSpPr>
        <p:grpSpPr bwMode="auto">
          <a:xfrm>
            <a:off x="521381" y="332656"/>
            <a:ext cx="390043" cy="154354"/>
            <a:chOff x="0" y="0"/>
            <a:chExt cx="1041399" cy="549275"/>
          </a:xfrm>
          <a:solidFill>
            <a:schemeClr val="bg1"/>
          </a:solidFill>
        </p:grpSpPr>
        <p:sp>
          <p:nvSpPr>
            <p:cNvPr id="1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grpSp>
    </p:spTree>
    <p:extLst>
      <p:ext uri="{BB962C8B-B14F-4D97-AF65-F5344CB8AC3E}">
        <p14:creationId xmlns:p14="http://schemas.microsoft.com/office/powerpoint/2010/main" val="3405003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5360" y="-27384"/>
            <a:ext cx="11856640" cy="720080"/>
          </a:xfrm>
        </p:spPr>
        <p:txBody>
          <a:bodyPr/>
          <a:lstStyle>
            <a:lvl1pPr>
              <a:defRPr sz="3600" b="1" baseline="0">
                <a:solidFill>
                  <a:srgbClr val="000099"/>
                </a:solidFill>
                <a:latin typeface="Arial" panose="02080604020202020204" charset="0"/>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335360" y="883920"/>
            <a:ext cx="11521280" cy="5281384"/>
          </a:xfrm>
        </p:spPr>
        <p:txBody>
          <a:bodyPr/>
          <a:lstStyle>
            <a:lvl1pPr>
              <a:defRPr baseline="0">
                <a:latin typeface="Arial" panose="02080604020202020204" charset="0"/>
                <a:ea typeface="黑体" panose="02010609060101010101" pitchFamily="49" charset="-122"/>
              </a:defRPr>
            </a:lvl1pPr>
            <a:lvl2pPr>
              <a:defRPr baseline="0">
                <a:latin typeface="Arial" panose="02080604020202020204" charset="0"/>
                <a:ea typeface="黑体" panose="02010609060101010101" pitchFamily="49" charset="-122"/>
              </a:defRPr>
            </a:lvl2pPr>
            <a:lvl3pPr>
              <a:defRPr baseline="0">
                <a:latin typeface="Arial" panose="02080604020202020204" charset="0"/>
                <a:ea typeface="黑体" panose="02010609060101010101" pitchFamily="49" charset="-122"/>
              </a:defRPr>
            </a:lvl3pPr>
            <a:lvl4pPr>
              <a:defRPr baseline="0">
                <a:latin typeface="Arial" panose="02080604020202020204" charset="0"/>
                <a:ea typeface="黑体" panose="02010609060101010101" pitchFamily="49" charset="-122"/>
              </a:defRPr>
            </a:lvl4pPr>
            <a:lvl5pPr>
              <a:defRPr baseline="0">
                <a:latin typeface="Arial" panose="02080604020202020204" charset="0"/>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p:cNvSpPr>
            <a:spLocks noGrp="1" noChangeArrowheads="1"/>
          </p:cNvSpPr>
          <p:nvPr>
            <p:ph type="ftr" sz="quarter" idx="10"/>
          </p:nvPr>
        </p:nvSpPr>
        <p:spPr>
          <a:xfrm>
            <a:off x="4165600" y="6248400"/>
            <a:ext cx="3860800" cy="457200"/>
          </a:xfrm>
          <a:prstGeom prst="rect">
            <a:avLst/>
          </a:prstGeom>
        </p:spPr>
        <p:txBody>
          <a:bodyPr/>
          <a:lstStyle>
            <a:lvl1pPr>
              <a:defRPr baseline="0">
                <a:latin typeface="Arial" panose="02080604020202020204" charset="0"/>
                <a:ea typeface="黑体" panose="02010609060101010101" pitchFamily="49" charset="-122"/>
              </a:defRPr>
            </a:lvl1pPr>
          </a:lstStyle>
          <a:p>
            <a:pPr>
              <a:defRPr/>
            </a:pPr>
            <a:endParaRPr lang="zh-CN" altLang="en-US"/>
          </a:p>
        </p:txBody>
      </p:sp>
      <p:sp>
        <p:nvSpPr>
          <p:cNvPr id="5" name="Rectangle 6"/>
          <p:cNvSpPr>
            <a:spLocks noGrp="1" noChangeArrowheads="1"/>
          </p:cNvSpPr>
          <p:nvPr>
            <p:ph type="sldNum" sz="quarter" idx="11"/>
          </p:nvPr>
        </p:nvSpPr>
        <p:spPr>
          <a:xfrm>
            <a:off x="9168341" y="6485784"/>
            <a:ext cx="2844800" cy="399600"/>
          </a:xfrm>
          <a:prstGeom prst="rect">
            <a:avLst/>
          </a:prstGeom>
        </p:spPr>
        <p:txBody>
          <a:bodyPr/>
          <a:lstStyle>
            <a:lvl1pPr fontAlgn="base">
              <a:spcBef>
                <a:spcPct val="0"/>
              </a:spcBef>
              <a:spcAft>
                <a:spcPct val="0"/>
              </a:spcAft>
              <a:defRPr sz="2000" b="1" baseline="0">
                <a:solidFill>
                  <a:schemeClr val="bg1"/>
                </a:solidFill>
                <a:latin typeface="Arial" panose="02080604020202020204" charset="0"/>
                <a:ea typeface="黑体" panose="02010609060101010101" pitchFamily="49" charset="-122"/>
                <a:cs typeface="Times New Roman" panose="02020603050405020304" pitchFamily="18" charset="0"/>
              </a:defRPr>
            </a:lvl1pPr>
          </a:lstStyle>
          <a:p>
            <a:pPr>
              <a:defRPr/>
            </a:pPr>
            <a:fld id="{F4707D40-35E3-41E3-ADF2-A995CED87282}" type="slidenum">
              <a:rPr lang="zh-CN" altLang="en-US" smtClean="0"/>
              <a:t>‹#›</a:t>
            </a:fld>
            <a:endParaRPr lang="en-US" altLang="zh-CN" dirty="0"/>
          </a:p>
        </p:txBody>
      </p:sp>
    </p:spTree>
    <p:extLst>
      <p:ext uri="{BB962C8B-B14F-4D97-AF65-F5344CB8AC3E}">
        <p14:creationId xmlns:p14="http://schemas.microsoft.com/office/powerpoint/2010/main" val="331488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1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9F99A609-7E38-4D81-91AA-E7D54CC7FD05}" type="slidenum">
              <a:rPr lang="zh-CN" altLang="en-US" smtClean="0"/>
              <a:t>‹#›</a:t>
            </a:fld>
            <a:endParaRPr lang="en-US" altLang="zh-CN" dirty="0"/>
          </a:p>
        </p:txBody>
      </p:sp>
    </p:spTree>
    <p:extLst>
      <p:ext uri="{BB962C8B-B14F-4D97-AF65-F5344CB8AC3E}">
        <p14:creationId xmlns:p14="http://schemas.microsoft.com/office/powerpoint/2010/main" val="79823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1">
                <a:solidFill>
                  <a:srgbClr val="000099"/>
                </a:solidFill>
              </a:defRPr>
            </a:lvl1pPr>
          </a:lstStyle>
          <a:p>
            <a:r>
              <a:rPr lang="zh-CN" altLang="en-US"/>
              <a:t>单击此处编辑母版标题样式</a:t>
            </a:r>
          </a:p>
        </p:txBody>
      </p:sp>
      <p:sp>
        <p:nvSpPr>
          <p:cNvPr id="3" name="内容占位符 2"/>
          <p:cNvSpPr>
            <a:spLocks noGrp="1"/>
          </p:cNvSpPr>
          <p:nvPr>
            <p:ph sz="half" idx="1"/>
          </p:nvPr>
        </p:nvSpPr>
        <p:spPr>
          <a:xfrm>
            <a:off x="609600" y="1600206"/>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6"/>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7" name="Slide Number Placeholder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3A8C17E7-75FD-4773-AF49-A03C3A8C658E}" type="slidenum">
              <a:rPr lang="zh-CN" altLang="en-US" smtClean="0"/>
              <a:t>‹#›</a:t>
            </a:fld>
            <a:endParaRPr lang="en-US" altLang="zh-CN" dirty="0"/>
          </a:p>
        </p:txBody>
      </p:sp>
    </p:spTree>
    <p:extLst>
      <p:ext uri="{BB962C8B-B14F-4D97-AF65-F5344CB8AC3E}">
        <p14:creationId xmlns:p14="http://schemas.microsoft.com/office/powerpoint/2010/main" val="1688259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600" b="1">
                <a:solidFill>
                  <a:srgbClr val="000099"/>
                </a:solidFill>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8"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7497654E-4B71-4E68-B748-D78FFA9BDF87}" type="slidenum">
              <a:rPr lang="zh-CN" altLang="en-US" smtClean="0"/>
              <a:t>‹#›</a:t>
            </a:fld>
            <a:endParaRPr lang="en-US" altLang="zh-CN" dirty="0"/>
          </a:p>
        </p:txBody>
      </p:sp>
    </p:spTree>
    <p:extLst>
      <p:ext uri="{BB962C8B-B14F-4D97-AF65-F5344CB8AC3E}">
        <p14:creationId xmlns:p14="http://schemas.microsoft.com/office/powerpoint/2010/main" val="126945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1" baseline="0">
                <a:solidFill>
                  <a:srgbClr val="000099"/>
                </a:solidFill>
              </a:defRPr>
            </a:lvl1pPr>
          </a:lstStyle>
          <a:p>
            <a:r>
              <a:rPr lang="zh-CN" altLang="en-US" dirty="0"/>
              <a:t>单击此处编辑母版标题样式</a:t>
            </a:r>
          </a:p>
        </p:txBody>
      </p:sp>
      <p:sp>
        <p:nvSpPr>
          <p:cNvPr id="3"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62623A38-29C6-47E2-9F7A-479D28BFA263}" type="slidenum">
              <a:rPr lang="zh-CN" altLang="en-US" smtClean="0"/>
              <a:t>‹#›</a:t>
            </a:fld>
            <a:endParaRPr lang="en-US" altLang="zh-CN" dirty="0"/>
          </a:p>
        </p:txBody>
      </p:sp>
      <p:pic>
        <p:nvPicPr>
          <p:cNvPr id="6" name="图片 5"/>
          <p:cNvPicPr>
            <a:picLocks noChangeAspect="1"/>
          </p:cNvPicPr>
          <p:nvPr userDrawn="1"/>
        </p:nvPicPr>
        <p:blipFill>
          <a:blip r:embed="rId2"/>
          <a:stretch>
            <a:fillRect/>
          </a:stretch>
        </p:blipFill>
        <p:spPr>
          <a:xfrm>
            <a:off x="0" y="6377434"/>
            <a:ext cx="12192000" cy="514350"/>
          </a:xfrm>
          <a:prstGeom prst="rect">
            <a:avLst/>
          </a:prstGeom>
        </p:spPr>
      </p:pic>
    </p:spTree>
    <p:extLst>
      <p:ext uri="{BB962C8B-B14F-4D97-AF65-F5344CB8AC3E}">
        <p14:creationId xmlns:p14="http://schemas.microsoft.com/office/powerpoint/2010/main" val="384141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3"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B3E2A595-1C42-46E5-BB85-AFB1AC2ADF98}" type="slidenum">
              <a:rPr lang="zh-CN" altLang="en-US" smtClean="0"/>
              <a:t>‹#›</a:t>
            </a:fld>
            <a:endParaRPr lang="en-US" altLang="zh-CN" dirty="0"/>
          </a:p>
        </p:txBody>
      </p:sp>
    </p:spTree>
    <p:extLst>
      <p:ext uri="{BB962C8B-B14F-4D97-AF65-F5344CB8AC3E}">
        <p14:creationId xmlns:p14="http://schemas.microsoft.com/office/powerpoint/2010/main" val="371523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bwMode="auto">
          <a:xfrm>
            <a:off x="334441" y="-26988"/>
            <a:ext cx="11775017"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单击此处编辑母版标题样式</a:t>
            </a:r>
            <a:endParaRPr lang="en-US" altLang="en-US" dirty="0"/>
          </a:p>
        </p:txBody>
      </p:sp>
      <p:sp>
        <p:nvSpPr>
          <p:cNvPr id="1033" name="Rectangle 3"/>
          <p:cNvSpPr>
            <a:spLocks noGrp="1" noChangeArrowheads="1"/>
          </p:cNvSpPr>
          <p:nvPr>
            <p:ph type="body" idx="1"/>
          </p:nvPr>
        </p:nvSpPr>
        <p:spPr bwMode="auto">
          <a:xfrm>
            <a:off x="334436" y="882650"/>
            <a:ext cx="11523133"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p:txBody>
      </p:sp>
      <p:sp>
        <p:nvSpPr>
          <p:cNvPr id="17" name="Rectangle 6"/>
          <p:cNvSpPr txBox="1">
            <a:spLocks noChangeArrowheads="1"/>
          </p:cNvSpPr>
          <p:nvPr/>
        </p:nvSpPr>
        <p:spPr>
          <a:xfrm>
            <a:off x="8737600" y="6327775"/>
            <a:ext cx="2844800" cy="457200"/>
          </a:xfrm>
          <a:prstGeom prst="rect">
            <a:avLst/>
          </a:prstGeom>
        </p:spPr>
        <p:txBody>
          <a:bodyPr/>
          <a:lstStyle>
            <a:lvl1pPr>
              <a:defRPr/>
            </a:lvl1pPr>
          </a:lstStyle>
          <a:p>
            <a:pPr eaLnBrk="1" fontAlgn="auto" hangingPunct="1">
              <a:spcBef>
                <a:spcPts val="0"/>
              </a:spcBef>
              <a:spcAft>
                <a:spcPts val="0"/>
              </a:spcAft>
              <a:defRPr/>
            </a:pPr>
            <a:endParaRPr lang="zh-CN" altLang="en-US" sz="1800" dirty="0">
              <a:latin typeface="+mn-lt"/>
              <a:ea typeface="+mn-ea"/>
            </a:endParaRPr>
          </a:p>
        </p:txBody>
      </p:sp>
    </p:spTree>
    <p:extLst>
      <p:ext uri="{BB962C8B-B14F-4D97-AF65-F5344CB8AC3E}">
        <p14:creationId xmlns:p14="http://schemas.microsoft.com/office/powerpoint/2010/main" val="2304083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dt="0"/>
  <p:txStyles>
    <p:titleStyle>
      <a:lvl1pPr algn="l" rtl="0" eaLnBrk="0" fontAlgn="base" hangingPunct="0">
        <a:spcBef>
          <a:spcPct val="0"/>
        </a:spcBef>
        <a:spcAft>
          <a:spcPct val="0"/>
        </a:spcAft>
        <a:defRPr sz="2800" b="0">
          <a:solidFill>
            <a:srgbClr val="000099"/>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2pPr>
      <a:lvl3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3pPr>
      <a:lvl4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4pPr>
      <a:lvl5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charset="2"/>
        <a:buChar char="n"/>
        <a:defRPr sz="2800">
          <a:solidFill>
            <a:schemeClr val="tx1"/>
          </a:solidFill>
          <a:latin typeface="Arial" panose="02080604020202020204" charset="0"/>
          <a:ea typeface="黑体" panose="02010609060101010101" pitchFamily="49" charset="-122"/>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charset="2"/>
        <a:buChar char="q"/>
        <a:defRPr sz="2400">
          <a:solidFill>
            <a:schemeClr val="tx1"/>
          </a:solidFill>
          <a:latin typeface="Arial" panose="02080604020202020204" charset="0"/>
          <a:ea typeface="黑体" panose="02010609060101010101" pitchFamily="49" charset="-122"/>
        </a:defRPr>
      </a:lvl2pPr>
      <a:lvl3pPr marL="1022350" indent="-351155" algn="l" rtl="0" eaLnBrk="0" fontAlgn="base" hangingPunct="0">
        <a:spcBef>
          <a:spcPct val="20000"/>
        </a:spcBef>
        <a:spcAft>
          <a:spcPct val="0"/>
        </a:spcAft>
        <a:buClr>
          <a:schemeClr val="accent1"/>
        </a:buClr>
        <a:buSzPct val="65000"/>
        <a:buFont typeface="Wingdings" panose="05000000000000000000" charset="2"/>
        <a:buChar char="n"/>
        <a:defRPr sz="2000">
          <a:solidFill>
            <a:schemeClr val="tx1"/>
          </a:solidFill>
          <a:latin typeface="Arial" panose="02080604020202020204" charset="0"/>
          <a:ea typeface="黑体" panose="02010609060101010101" pitchFamily="49" charset="-122"/>
        </a:defRPr>
      </a:lvl3pPr>
      <a:lvl4pPr marL="1339850" indent="-316230" algn="l" rtl="0" eaLnBrk="0" fontAlgn="base" hangingPunct="0">
        <a:spcBef>
          <a:spcPct val="20000"/>
        </a:spcBef>
        <a:spcAft>
          <a:spcPct val="0"/>
        </a:spcAft>
        <a:buClr>
          <a:schemeClr val="accent2"/>
        </a:buClr>
        <a:buSzPct val="70000"/>
        <a:buFont typeface="Wingdings" panose="05000000000000000000" charset="2"/>
        <a:buChar char="q"/>
        <a:defRPr sz="2000">
          <a:solidFill>
            <a:schemeClr val="tx1"/>
          </a:solidFill>
          <a:latin typeface="Arial" panose="02080604020202020204" charset="0"/>
          <a:ea typeface="黑体" panose="02010609060101010101" pitchFamily="49" charset="-122"/>
        </a:defRPr>
      </a:lvl4pPr>
      <a:lvl5pPr marL="1681480" indent="-339725" algn="l" rtl="0" eaLnBrk="0" fontAlgn="base" hangingPunct="0">
        <a:spcBef>
          <a:spcPct val="20000"/>
        </a:spcBef>
        <a:spcAft>
          <a:spcPct val="0"/>
        </a:spcAft>
        <a:buClr>
          <a:schemeClr val="accent1"/>
        </a:buClr>
        <a:buSzPct val="75000"/>
        <a:buFont typeface="Wingdings" panose="05000000000000000000" charset="2"/>
        <a:buChar char="§"/>
        <a:defRPr sz="2000">
          <a:solidFill>
            <a:schemeClr val="tx1"/>
          </a:solidFill>
          <a:latin typeface="Calibri" panose="020F0502020204030204" pitchFamily="34" charset="0"/>
          <a:ea typeface="黑体" panose="02010609060101010101" pitchFamily="49" charset="-122"/>
        </a:defRPr>
      </a:lvl5pPr>
      <a:lvl6pPr marL="21386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6pPr>
      <a:lvl7pPr marL="25958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7pPr>
      <a:lvl8pPr marL="30530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8pPr>
      <a:lvl9pPr marL="35102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www.wga.hu/"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hyperlink" Target="https://artuk.org/" TargetMode="External"/><Relationship Id="rId4" Type="http://schemas.openxmlformats.org/officeDocument/2006/relationships/hyperlink" Target="https://www.wikiart.org/"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tiff"/></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3.xml"/><Relationship Id="rId5" Type="http://schemas.openxmlformats.org/officeDocument/2006/relationships/image" Target="../media/image26.png"/><Relationship Id="rId4" Type="http://schemas.openxmlformats.org/officeDocument/2006/relationships/image" Target="../media/image25.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hyperlink" Target="https://www.wga.hu/" TargetMode="External"/><Relationship Id="rId2" Type="http://schemas.openxmlformats.org/officeDocument/2006/relationships/hyperlink" Target="https://www.wikiart.org/" TargetMode="External"/><Relationship Id="rId1" Type="http://schemas.openxmlformats.org/officeDocument/2006/relationships/slideLayout" Target="../slideLayouts/slideLayout2.xml"/><Relationship Id="rId4" Type="http://schemas.openxmlformats.org/officeDocument/2006/relationships/hyperlink" Target="https://artuk.org/"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kaggle.com/c/painter-by-numbers" TargetMode="External"/><Relationship Id="rId2" Type="http://schemas.openxmlformats.org/officeDocument/2006/relationships/hyperlink" Target="https://link.springer.com/article/10.1007/s00138-014-0621-6" TargetMode="Externa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hyperlink" Target="https://link.springer.com/article/10.1007/s00138-014-0621-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144" y="-1499"/>
            <a:ext cx="12322206" cy="1288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a:solidFill>
                <a:prstClr val="white"/>
              </a:solidFill>
              <a:latin typeface="Arial" panose="020B0604020202020204"/>
              <a:ea typeface="黑体" panose="02010609060101010101" pitchFamily="49" charset="-122"/>
            </a:endParaRPr>
          </a:p>
        </p:txBody>
      </p:sp>
      <p:sp>
        <p:nvSpPr>
          <p:cNvPr id="16386" name="Rectangle 2"/>
          <p:cNvSpPr>
            <a:spLocks noGrp="1" noChangeArrowheads="1"/>
          </p:cNvSpPr>
          <p:nvPr>
            <p:ph type="ctrTitle" idx="4294967295"/>
          </p:nvPr>
        </p:nvSpPr>
        <p:spPr>
          <a:xfrm>
            <a:off x="0" y="1815278"/>
            <a:ext cx="12260062" cy="1583506"/>
          </a:xfrm>
        </p:spPr>
        <p:txBody>
          <a:bodyPr anchor="t"/>
          <a:lstStyle/>
          <a:p>
            <a:pPr algn="ctr" eaLnBrk="1" hangingPunct="1"/>
            <a:r>
              <a:rPr lang="zh-CN" altLang="en-US" sz="4000" b="1" dirty="0">
                <a:solidFill>
                  <a:srgbClr val="C00000"/>
                </a:solidFill>
                <a:latin typeface="+mj-ea"/>
              </a:rPr>
              <a:t>计算美学研究方向</a:t>
            </a:r>
            <a:endParaRPr lang="zh-CN" altLang="en-US" b="1" dirty="0">
              <a:solidFill>
                <a:srgbClr val="C00000"/>
              </a:solidFill>
              <a:latin typeface="+mj-ea"/>
              <a:ea typeface="+mj-ea"/>
            </a:endParaRPr>
          </a:p>
        </p:txBody>
      </p:sp>
      <p:sp>
        <p:nvSpPr>
          <p:cNvPr id="4" name="Rectangle 3"/>
          <p:cNvSpPr txBox="1">
            <a:spLocks noChangeArrowheads="1"/>
          </p:cNvSpPr>
          <p:nvPr/>
        </p:nvSpPr>
        <p:spPr bwMode="auto">
          <a:xfrm>
            <a:off x="-62144" y="368451"/>
            <a:ext cx="12322206" cy="54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Clr>
                <a:schemeClr val="accent1"/>
              </a:buClr>
              <a:buSzPct val="65000"/>
              <a:buFont typeface="Wingdings" panose="05000000000000000000" charset="2"/>
              <a:buNone/>
              <a:defRPr sz="2400" baseline="0">
                <a:solidFill>
                  <a:schemeClr val="tx1"/>
                </a:solidFill>
                <a:latin typeface="Arial" panose="02080604020202020204" charset="0"/>
                <a:ea typeface="黑体" panose="02010609060101010101" pitchFamily="49" charset="-122"/>
                <a:cs typeface="+mn-cs"/>
              </a:defRPr>
            </a:lvl1pPr>
            <a:lvl2pPr marL="457200" indent="0" algn="ctr" rtl="0" eaLnBrk="0" fontAlgn="base" hangingPunct="0">
              <a:spcBef>
                <a:spcPct val="20000"/>
              </a:spcBef>
              <a:spcAft>
                <a:spcPct val="0"/>
              </a:spcAft>
              <a:buClr>
                <a:schemeClr val="accent2"/>
              </a:buClr>
              <a:buSzPct val="60000"/>
              <a:buFont typeface="Wingdings" panose="05000000000000000000" charset="2"/>
              <a:buNone/>
              <a:defRPr sz="2000">
                <a:solidFill>
                  <a:schemeClr val="tx1"/>
                </a:solidFill>
                <a:latin typeface="Arial" panose="02080604020202020204" charset="0"/>
                <a:ea typeface="黑体" panose="02010609060101010101" pitchFamily="49" charset="-122"/>
              </a:defRPr>
            </a:lvl2pPr>
            <a:lvl3pPr marL="914400" indent="0" algn="ctr" rtl="0" eaLnBrk="0" fontAlgn="base" hangingPunct="0">
              <a:spcBef>
                <a:spcPct val="20000"/>
              </a:spcBef>
              <a:spcAft>
                <a:spcPct val="0"/>
              </a:spcAft>
              <a:buClr>
                <a:schemeClr val="accent1"/>
              </a:buClr>
              <a:buSzPct val="65000"/>
              <a:buFont typeface="Wingdings" panose="05000000000000000000" charset="2"/>
              <a:buNone/>
              <a:defRPr sz="1800">
                <a:solidFill>
                  <a:schemeClr val="tx1"/>
                </a:solidFill>
                <a:latin typeface="Arial" panose="02080604020202020204" charset="0"/>
                <a:ea typeface="黑体" panose="02010609060101010101" pitchFamily="49" charset="-122"/>
              </a:defRPr>
            </a:lvl3pPr>
            <a:lvl4pPr marL="1371600" indent="0" algn="ctr" rtl="0" eaLnBrk="0" fontAlgn="base" hangingPunct="0">
              <a:spcBef>
                <a:spcPct val="20000"/>
              </a:spcBef>
              <a:spcAft>
                <a:spcPct val="0"/>
              </a:spcAft>
              <a:buClr>
                <a:schemeClr val="accent2"/>
              </a:buClr>
              <a:buSzPct val="70000"/>
              <a:buFont typeface="Wingdings" panose="05000000000000000000" charset="2"/>
              <a:buNone/>
              <a:defRPr sz="1600">
                <a:solidFill>
                  <a:schemeClr val="tx1"/>
                </a:solidFill>
                <a:latin typeface="Arial" panose="02080604020202020204" charset="0"/>
                <a:ea typeface="黑体" panose="02010609060101010101" pitchFamily="49" charset="-122"/>
              </a:defRPr>
            </a:lvl4pPr>
            <a:lvl5pPr marL="1828800" indent="0" algn="ctr" rtl="0" eaLnBrk="0" fontAlgn="base" hangingPunct="0">
              <a:spcBef>
                <a:spcPct val="20000"/>
              </a:spcBef>
              <a:spcAft>
                <a:spcPct val="0"/>
              </a:spcAft>
              <a:buClr>
                <a:schemeClr val="accent1"/>
              </a:buClr>
              <a:buSzPct val="75000"/>
              <a:buFont typeface="Wingdings" panose="05000000000000000000" charset="2"/>
              <a:buNone/>
              <a:defRPr sz="1600">
                <a:solidFill>
                  <a:schemeClr val="tx1"/>
                </a:solidFill>
                <a:latin typeface="Calibri" panose="020F0502020204030204" pitchFamily="34" charset="0"/>
                <a:ea typeface="黑体" panose="02010609060101010101" pitchFamily="49" charset="-122"/>
              </a:defRPr>
            </a:lvl5pPr>
            <a:lvl6pPr marL="22860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6pPr>
            <a:lvl7pPr marL="27432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7pPr>
            <a:lvl8pPr marL="32004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8pPr>
            <a:lvl9pPr marL="36576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9pPr>
          </a:lstStyle>
          <a:p>
            <a:pPr eaLnBrk="1" hangingPunct="1">
              <a:buClr>
                <a:srgbClr val="F0AD00"/>
              </a:buClr>
              <a:defRPr/>
            </a:pPr>
            <a:r>
              <a:rPr lang="en-US" altLang="zh-CN" sz="2800" kern="0" dirty="0">
                <a:solidFill>
                  <a:prstClr val="white"/>
                </a:solidFill>
                <a:latin typeface="微软雅黑" panose="020B0503020204020204" pitchFamily="34" charset="-122"/>
                <a:ea typeface="微软雅黑" panose="020B0503020204020204" pitchFamily="34" charset="-122"/>
              </a:rPr>
              <a:t>Research Proposal</a:t>
            </a:r>
            <a:endParaRPr lang="zh-CN" altLang="en-US" sz="2800" kern="0" dirty="0">
              <a:solidFill>
                <a:prstClr val="white"/>
              </a:solidFill>
              <a:latin typeface="微软雅黑" panose="020B0503020204020204" pitchFamily="34" charset="-122"/>
              <a:ea typeface="微软雅黑" panose="020B0503020204020204" pitchFamily="34" charset="-122"/>
            </a:endParaRPr>
          </a:p>
        </p:txBody>
      </p:sp>
      <p:sp>
        <p:nvSpPr>
          <p:cNvPr id="9" name="Rectangle 4"/>
          <p:cNvSpPr txBox="1">
            <a:spLocks noChangeArrowheads="1"/>
          </p:cNvSpPr>
          <p:nvPr/>
        </p:nvSpPr>
        <p:spPr>
          <a:xfrm>
            <a:off x="3395775" y="3886774"/>
            <a:ext cx="5400473" cy="47833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base">
              <a:spcAft>
                <a:spcPct val="0"/>
              </a:spcAft>
              <a:buNone/>
            </a:pPr>
            <a:r>
              <a:rPr lang="en-US" altLang="zh-CN" sz="2800" b="1" dirty="0">
                <a:solidFill>
                  <a:srgbClr val="0F6FC6"/>
                </a:solidFill>
                <a:latin typeface="微软雅黑" panose="020B0503020204020204" pitchFamily="34" charset="-122"/>
                <a:ea typeface="微软雅黑" panose="020B0503020204020204" pitchFamily="34" charset="-122"/>
              </a:rPr>
              <a:t>XXX</a:t>
            </a:r>
            <a:endParaRPr lang="zh-CN" altLang="en-US" sz="2800" b="1" dirty="0">
              <a:solidFill>
                <a:srgbClr val="0F6FC6"/>
              </a:solidFill>
              <a:latin typeface="微软雅黑" panose="020B0503020204020204" pitchFamily="34" charset="-122"/>
              <a:ea typeface="微软雅黑" panose="020B0503020204020204" pitchFamily="34" charset="-122"/>
            </a:endParaRPr>
          </a:p>
        </p:txBody>
      </p:sp>
      <p:sp>
        <p:nvSpPr>
          <p:cNvPr id="10" name="Rectangle 4"/>
          <p:cNvSpPr txBox="1">
            <a:spLocks noChangeArrowheads="1"/>
          </p:cNvSpPr>
          <p:nvPr/>
        </p:nvSpPr>
        <p:spPr>
          <a:xfrm>
            <a:off x="3052900" y="4673157"/>
            <a:ext cx="6013176" cy="2184437"/>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6025">
              <a:buNone/>
            </a:pPr>
            <a:r>
              <a:rPr lang="zh-CN" altLang="en-US" sz="2400" b="1" dirty="0">
                <a:solidFill>
                  <a:srgbClr val="0F6FC6"/>
                </a:solidFill>
                <a:ea typeface="微软雅黑" panose="020B0503020204020204" pitchFamily="34" charset="-122"/>
              </a:rPr>
              <a:t>互联网大数据与安全信息学研究中心</a:t>
            </a:r>
            <a:endParaRPr lang="en-US" altLang="zh-CN" sz="2400" b="1" dirty="0">
              <a:solidFill>
                <a:srgbClr val="0F6FC6"/>
              </a:solidFill>
              <a:ea typeface="微软雅黑" panose="020B0503020204020204" pitchFamily="34" charset="-122"/>
            </a:endParaRPr>
          </a:p>
          <a:p>
            <a:pPr marL="0" indent="0" algn="ctr" defTabSz="1216025">
              <a:buNone/>
            </a:pPr>
            <a:r>
              <a:rPr lang="zh-CN" altLang="en-US" sz="2400" b="1" dirty="0">
                <a:solidFill>
                  <a:srgbClr val="0F6FC6"/>
                </a:solidFill>
                <a:ea typeface="微软雅黑" panose="020B0503020204020204" pitchFamily="34" charset="-122"/>
              </a:rPr>
              <a:t>复杂系统管理与控制国家重点实验室</a:t>
            </a:r>
            <a:endParaRPr lang="en-US" altLang="zh-CN" sz="2400" b="1" dirty="0">
              <a:solidFill>
                <a:srgbClr val="0F6FC6"/>
              </a:solidFill>
              <a:ea typeface="微软雅黑" panose="020B0503020204020204" pitchFamily="34" charset="-122"/>
            </a:endParaRPr>
          </a:p>
          <a:p>
            <a:pPr marL="0" indent="0" algn="ctr" defTabSz="1216025">
              <a:buNone/>
            </a:pPr>
            <a:r>
              <a:rPr lang="zh-CN" altLang="en-US" sz="2400" b="1" dirty="0">
                <a:solidFill>
                  <a:srgbClr val="0F6FC6"/>
                </a:solidFill>
                <a:ea typeface="微软雅黑" panose="020B0503020204020204" pitchFamily="34" charset="-122"/>
              </a:rPr>
              <a:t>中国科学院自动化研究所</a:t>
            </a:r>
            <a:endParaRPr lang="en-US" altLang="zh-CN" sz="2400" b="1" dirty="0">
              <a:solidFill>
                <a:srgbClr val="0F6FC6"/>
              </a:solidFill>
              <a:ea typeface="微软雅黑" panose="020B0503020204020204" pitchFamily="34" charset="-122"/>
            </a:endParaRPr>
          </a:p>
          <a:p>
            <a:pPr marL="0" indent="0" algn="ctr" fontAlgn="base">
              <a:lnSpc>
                <a:spcPct val="200000"/>
              </a:lnSpc>
              <a:spcAft>
                <a:spcPct val="0"/>
              </a:spcAft>
              <a:buNone/>
            </a:pPr>
            <a:r>
              <a:rPr lang="en-US" altLang="zh-CN" sz="2000" dirty="0">
                <a:solidFill>
                  <a:srgbClr val="0F6FC6"/>
                </a:solidFill>
                <a:latin typeface="微软雅黑" panose="020B0503020204020204" pitchFamily="34" charset="-122"/>
                <a:ea typeface="微软雅黑" panose="020B0503020204020204" pitchFamily="34" charset="-122"/>
              </a:rPr>
              <a:t>2020.06.06</a:t>
            </a:r>
          </a:p>
        </p:txBody>
      </p:sp>
      <p:cxnSp>
        <p:nvCxnSpPr>
          <p:cNvPr id="6" name="直接连接符 5"/>
          <p:cNvCxnSpPr/>
          <p:nvPr/>
        </p:nvCxnSpPr>
        <p:spPr>
          <a:xfrm>
            <a:off x="3287180" y="4797152"/>
            <a:ext cx="5544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874D653-B6D6-43DB-9AD8-2C758793391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0975" y="246747"/>
            <a:ext cx="1856410" cy="792088"/>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C6616-862B-534E-9AF4-85BED4DE30EE}"/>
              </a:ext>
            </a:extLst>
          </p:cNvPr>
          <p:cNvSpPr>
            <a:spLocks noGrp="1"/>
          </p:cNvSpPr>
          <p:nvPr>
            <p:ph type="title"/>
          </p:nvPr>
        </p:nvSpPr>
        <p:spPr/>
        <p:txBody>
          <a:bodyPr/>
          <a:lstStyle/>
          <a:p>
            <a:r>
              <a:rPr kumimoji="1" lang="en" altLang="zh-CN"/>
              <a:t>Multitask painting categorization by deep multibranch neural network</a:t>
            </a:r>
            <a:endParaRPr kumimoji="1" lang="zh-CN" altLang="en-US"/>
          </a:p>
        </p:txBody>
      </p:sp>
      <p:sp>
        <p:nvSpPr>
          <p:cNvPr id="3" name="内容占位符 2">
            <a:extLst>
              <a:ext uri="{FF2B5EF4-FFF2-40B4-BE49-F238E27FC236}">
                <a16:creationId xmlns:a16="http://schemas.microsoft.com/office/drawing/2014/main" id="{2EAB220C-5021-9242-AEE0-F26631A1ADB2}"/>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US" altLang="zh-CN"/>
              <a:t>We propose a novel deep </a:t>
            </a:r>
            <a:r>
              <a:rPr kumimoji="1" lang="en-US" altLang="zh-CN">
                <a:solidFill>
                  <a:srgbClr val="FF0000"/>
                </a:solidFill>
              </a:rPr>
              <a:t>multibranch</a:t>
            </a:r>
            <a:r>
              <a:rPr kumimoji="1" lang="en-US" altLang="zh-CN"/>
              <a:t> and </a:t>
            </a:r>
            <a:r>
              <a:rPr kumimoji="1" lang="en-US" altLang="zh-CN">
                <a:solidFill>
                  <a:srgbClr val="FF0000"/>
                </a:solidFill>
              </a:rPr>
              <a:t>multitask</a:t>
            </a:r>
            <a:r>
              <a:rPr kumimoji="1" lang="en-US" altLang="zh-CN"/>
              <a:t> neural network for artist, style, and genre painting categorization</a:t>
            </a:r>
          </a:p>
          <a:p>
            <a:r>
              <a:rPr kumimoji="1" lang="zh-CN" altLang="en-US"/>
              <a:t>发现</a:t>
            </a:r>
            <a:endParaRPr kumimoji="1" lang="en-US" altLang="zh-CN"/>
          </a:p>
          <a:p>
            <a:pPr lvl="1"/>
            <a:r>
              <a:rPr kumimoji="1" lang="en-US" altLang="zh-CN"/>
              <a:t>MultitaskPainting100k</a:t>
            </a:r>
            <a:r>
              <a:rPr kumimoji="1" lang="zh-CN" altLang="en-US"/>
              <a:t>数据集上分别针对艺术家，风格和体裁预测的任务实现了</a:t>
            </a:r>
            <a:r>
              <a:rPr kumimoji="1" lang="en-US" altLang="zh-CN"/>
              <a:t>56.5</a:t>
            </a:r>
            <a:r>
              <a:rPr kumimoji="1" lang="zh-CN" altLang="en-US"/>
              <a:t>％，</a:t>
            </a:r>
            <a:r>
              <a:rPr kumimoji="1" lang="en-US" altLang="zh-CN"/>
              <a:t>57.2</a:t>
            </a:r>
            <a:r>
              <a:rPr kumimoji="1" lang="zh-CN" altLang="en-US"/>
              <a:t>％和</a:t>
            </a:r>
            <a:r>
              <a:rPr kumimoji="1" lang="en-US" altLang="zh-CN"/>
              <a:t>63.6</a:t>
            </a:r>
            <a:r>
              <a:rPr kumimoji="1" lang="zh-CN" altLang="en-US"/>
              <a:t>％的准确度</a:t>
            </a:r>
            <a:endParaRPr kumimoji="1" lang="en-US" altLang="zh-CN"/>
          </a:p>
          <a:p>
            <a:r>
              <a:rPr kumimoji="1" lang="zh-CN" altLang="en-US"/>
              <a:t>数据集</a:t>
            </a:r>
            <a:endParaRPr kumimoji="1" lang="en-US" altLang="zh-CN"/>
          </a:p>
          <a:p>
            <a:pPr lvl="1"/>
            <a:r>
              <a:rPr kumimoji="1" lang="en-US" altLang="zh-CN"/>
              <a:t>wikiart.org</a:t>
            </a:r>
            <a:r>
              <a:rPr kumimoji="1" lang="zh-CN" altLang="en-US"/>
              <a:t>  </a:t>
            </a:r>
            <a:endParaRPr kumimoji="1" lang="en-US" altLang="zh-CN"/>
          </a:p>
          <a:p>
            <a:pPr lvl="1"/>
            <a:r>
              <a:rPr kumimoji="1" lang="zh-CN" altLang="en-US"/>
              <a:t> </a:t>
            </a:r>
            <a:r>
              <a:rPr kumimoji="1" lang="en-US" altLang="zh-CN"/>
              <a:t>Kaggle   </a:t>
            </a:r>
          </a:p>
          <a:p>
            <a:pPr lvl="1"/>
            <a:r>
              <a:rPr kumimoji="1" lang="en-US" altLang="zh-CN"/>
              <a:t>MultitaskPainting100k</a:t>
            </a:r>
          </a:p>
          <a:p>
            <a:pPr lvl="2"/>
            <a:r>
              <a:rPr kumimoji="1" lang="en-US" altLang="zh-CN"/>
              <a:t>After this selection the dataset contains 99,816 im- ages for a total of 1508 artists, 125 styles and 41 genres. We call this selection the MultitaskPainting100k</a:t>
            </a:r>
          </a:p>
          <a:p>
            <a:pPr lvl="1"/>
            <a:endParaRPr kumimoji="1" lang="zh-CN" altLang="en-US"/>
          </a:p>
        </p:txBody>
      </p:sp>
    </p:spTree>
    <p:extLst>
      <p:ext uri="{BB962C8B-B14F-4D97-AF65-F5344CB8AC3E}">
        <p14:creationId xmlns:p14="http://schemas.microsoft.com/office/powerpoint/2010/main" val="157831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512315-F995-EF47-BEDE-6677B4B8C838}"/>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830B52B3-ED27-134D-8733-536902D633AD}"/>
              </a:ext>
            </a:extLst>
          </p:cNvPr>
          <p:cNvPicPr>
            <a:picLocks noChangeAspect="1"/>
          </p:cNvPicPr>
          <p:nvPr/>
        </p:nvPicPr>
        <p:blipFill>
          <a:blip r:embed="rId2"/>
          <a:stretch>
            <a:fillRect/>
          </a:stretch>
        </p:blipFill>
        <p:spPr>
          <a:xfrm>
            <a:off x="38100" y="865336"/>
            <a:ext cx="12153900" cy="5588000"/>
          </a:xfrm>
          <a:prstGeom prst="rect">
            <a:avLst/>
          </a:prstGeom>
        </p:spPr>
      </p:pic>
    </p:spTree>
    <p:extLst>
      <p:ext uri="{BB962C8B-B14F-4D97-AF65-F5344CB8AC3E}">
        <p14:creationId xmlns:p14="http://schemas.microsoft.com/office/powerpoint/2010/main" val="416649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11BA0-91D2-B345-93AD-410535E0C800}"/>
              </a:ext>
            </a:extLst>
          </p:cNvPr>
          <p:cNvSpPr>
            <a:spLocks noGrp="1"/>
          </p:cNvSpPr>
          <p:nvPr>
            <p:ph type="title"/>
          </p:nvPr>
        </p:nvSpPr>
        <p:spPr/>
        <p:txBody>
          <a:bodyPr/>
          <a:lstStyle/>
          <a:p>
            <a:r>
              <a:rPr kumimoji="1" lang="en" altLang="zh-CN"/>
              <a:t>Recognizing Art Style Automatically in painting with deep learning</a:t>
            </a:r>
            <a:endParaRPr kumimoji="1" lang="zh-CN" altLang="en-US"/>
          </a:p>
        </p:txBody>
      </p:sp>
      <p:sp>
        <p:nvSpPr>
          <p:cNvPr id="3" name="内容占位符 2">
            <a:extLst>
              <a:ext uri="{FF2B5EF4-FFF2-40B4-BE49-F238E27FC236}">
                <a16:creationId xmlns:a16="http://schemas.microsoft.com/office/drawing/2014/main" id="{5B76752A-430A-B14A-9246-8B74E3869658}"/>
              </a:ext>
            </a:extLst>
          </p:cNvPr>
          <p:cNvSpPr>
            <a:spLocks noGrp="1"/>
          </p:cNvSpPr>
          <p:nvPr>
            <p:ph idx="1"/>
          </p:nvPr>
        </p:nvSpPr>
        <p:spPr/>
        <p:txBody>
          <a:bodyPr/>
          <a:lstStyle/>
          <a:p>
            <a:r>
              <a:rPr kumimoji="1" lang="zh-CN" altLang="en-US"/>
              <a:t>背景</a:t>
            </a:r>
            <a:endParaRPr kumimoji="1" lang="en-US" altLang="zh-CN"/>
          </a:p>
          <a:p>
            <a:pPr lvl="1"/>
            <a:r>
              <a:rPr kumimoji="1" lang="zh-CN" altLang="en-US"/>
              <a:t>艺术分类</a:t>
            </a:r>
            <a:endParaRPr kumimoji="1" lang="en-US" altLang="zh-CN"/>
          </a:p>
          <a:p>
            <a:r>
              <a:rPr kumimoji="1" lang="zh-CN" altLang="en-US"/>
              <a:t>工作</a:t>
            </a:r>
            <a:endParaRPr kumimoji="1" lang="en-US" altLang="zh-CN"/>
          </a:p>
          <a:p>
            <a:pPr lvl="1"/>
            <a:r>
              <a:rPr kumimoji="1" lang="en-US" altLang="zh-CN"/>
              <a:t>we investigate the use of deep residual neural to solve the problem of detecting the artistic style of a painting</a:t>
            </a:r>
          </a:p>
          <a:p>
            <a:r>
              <a:rPr kumimoji="1" lang="zh-CN" altLang="en-US"/>
              <a:t>发现</a:t>
            </a:r>
            <a:endParaRPr kumimoji="1" lang="en-US" altLang="zh-CN"/>
          </a:p>
          <a:p>
            <a:pPr lvl="1"/>
            <a:r>
              <a:rPr kumimoji="1" lang="en-US" altLang="zh-CN"/>
              <a:t>approaches to reach an accuracy of 62% on the Wikipaintings dataset (for 25 different style)</a:t>
            </a:r>
          </a:p>
          <a:p>
            <a:r>
              <a:rPr kumimoji="1" lang="zh-CN" altLang="en-US"/>
              <a:t>数据集</a:t>
            </a:r>
            <a:endParaRPr kumimoji="1" lang="en-US" altLang="zh-CN"/>
          </a:p>
          <a:p>
            <a:pPr lvl="1"/>
            <a:r>
              <a:rPr kumimoji="1" lang="zh-CN" altLang="en-US"/>
              <a:t> </a:t>
            </a:r>
            <a:r>
              <a:rPr kumimoji="1" lang="en" altLang="zh-CN"/>
              <a:t>Wikiart</a:t>
            </a:r>
            <a:endParaRPr kumimoji="1" lang="zh-CN" altLang="en-US"/>
          </a:p>
        </p:txBody>
      </p:sp>
    </p:spTree>
    <p:extLst>
      <p:ext uri="{BB962C8B-B14F-4D97-AF65-F5344CB8AC3E}">
        <p14:creationId xmlns:p14="http://schemas.microsoft.com/office/powerpoint/2010/main" val="106663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E0547F-CFE3-AD46-A9F6-35E5A056A387}"/>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797FB607-BC89-AA44-BC91-7A8823AF28A0}"/>
              </a:ext>
            </a:extLst>
          </p:cNvPr>
          <p:cNvPicPr>
            <a:picLocks noChangeAspect="1"/>
          </p:cNvPicPr>
          <p:nvPr/>
        </p:nvPicPr>
        <p:blipFill>
          <a:blip r:embed="rId2"/>
          <a:stretch>
            <a:fillRect/>
          </a:stretch>
        </p:blipFill>
        <p:spPr>
          <a:xfrm>
            <a:off x="1217534" y="1050456"/>
            <a:ext cx="6908800" cy="4127500"/>
          </a:xfrm>
          <a:prstGeom prst="rect">
            <a:avLst/>
          </a:prstGeom>
        </p:spPr>
      </p:pic>
    </p:spTree>
    <p:extLst>
      <p:ext uri="{BB962C8B-B14F-4D97-AF65-F5344CB8AC3E}">
        <p14:creationId xmlns:p14="http://schemas.microsoft.com/office/powerpoint/2010/main" val="282169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FC9E5-8354-C04F-B029-AF5D11C5AC5C}"/>
              </a:ext>
            </a:extLst>
          </p:cNvPr>
          <p:cNvSpPr>
            <a:spLocks noGrp="1"/>
          </p:cNvSpPr>
          <p:nvPr>
            <p:ph type="title"/>
          </p:nvPr>
        </p:nvSpPr>
        <p:spPr/>
        <p:txBody>
          <a:bodyPr/>
          <a:lstStyle/>
          <a:p>
            <a:r>
              <a:rPr kumimoji="1" lang="en" altLang="zh-CN"/>
              <a:t>Fine‐art painting classification via two‐channel dual path networks</a:t>
            </a:r>
            <a:endParaRPr kumimoji="1" lang="zh-CN" altLang="en-US"/>
          </a:p>
        </p:txBody>
      </p:sp>
      <p:sp>
        <p:nvSpPr>
          <p:cNvPr id="3" name="内容占位符 2">
            <a:extLst>
              <a:ext uri="{FF2B5EF4-FFF2-40B4-BE49-F238E27FC236}">
                <a16:creationId xmlns:a16="http://schemas.microsoft.com/office/drawing/2014/main" id="{A36EBF69-F7B0-6B46-85B6-7162EB6A434A}"/>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 altLang="zh-CN"/>
              <a:t>we propose a novel two-channel dual path networks for the task of style, artist and genre classification on fine-art painting image. It includes the RGB and the brush stroke information channels</a:t>
            </a:r>
          </a:p>
          <a:p>
            <a:r>
              <a:rPr kumimoji="1" lang="zh-CN" altLang="en"/>
              <a:t>发现</a:t>
            </a:r>
            <a:endParaRPr kumimoji="1" lang="en-US" altLang="zh-CN"/>
          </a:p>
          <a:p>
            <a:r>
              <a:rPr kumimoji="1" lang="en-US" altLang="zh-CN"/>
              <a:t>dataset</a:t>
            </a:r>
          </a:p>
          <a:p>
            <a:pPr lvl="1"/>
            <a:r>
              <a:rPr kumimoji="1" lang="en-US" altLang="zh-CN"/>
              <a:t>WikiArt</a:t>
            </a:r>
          </a:p>
        </p:txBody>
      </p:sp>
    </p:spTree>
    <p:extLst>
      <p:ext uri="{BB962C8B-B14F-4D97-AF65-F5344CB8AC3E}">
        <p14:creationId xmlns:p14="http://schemas.microsoft.com/office/powerpoint/2010/main" val="2623558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DC28DA-C3A9-CA43-9357-04D02BEE268B}"/>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3B4219F4-110C-F54B-A90D-16995E4B4B9D}"/>
              </a:ext>
            </a:extLst>
          </p:cNvPr>
          <p:cNvPicPr>
            <a:picLocks noChangeAspect="1"/>
          </p:cNvPicPr>
          <p:nvPr/>
        </p:nvPicPr>
        <p:blipFill>
          <a:blip r:embed="rId2"/>
          <a:stretch>
            <a:fillRect/>
          </a:stretch>
        </p:blipFill>
        <p:spPr>
          <a:xfrm>
            <a:off x="219023" y="871236"/>
            <a:ext cx="8636000" cy="5981700"/>
          </a:xfrm>
          <a:prstGeom prst="rect">
            <a:avLst/>
          </a:prstGeom>
        </p:spPr>
      </p:pic>
      <p:sp>
        <p:nvSpPr>
          <p:cNvPr id="4" name="文本框 3">
            <a:extLst>
              <a:ext uri="{FF2B5EF4-FFF2-40B4-BE49-F238E27FC236}">
                <a16:creationId xmlns:a16="http://schemas.microsoft.com/office/drawing/2014/main" id="{00C4BF9A-2807-654C-B094-CC50727FD52B}"/>
              </a:ext>
            </a:extLst>
          </p:cNvPr>
          <p:cNvSpPr txBox="1"/>
          <p:nvPr/>
        </p:nvSpPr>
        <p:spPr>
          <a:xfrm>
            <a:off x="8855023" y="1798819"/>
            <a:ext cx="2732374" cy="923330"/>
          </a:xfrm>
          <a:prstGeom prst="rect">
            <a:avLst/>
          </a:prstGeom>
          <a:noFill/>
        </p:spPr>
        <p:txBody>
          <a:bodyPr wrap="square" rtlCol="0">
            <a:spAutoFit/>
          </a:bodyPr>
          <a:lstStyle/>
          <a:p>
            <a:r>
              <a:rPr kumimoji="1" lang="en" altLang="zh-CN"/>
              <a:t>Two-channel framework for fine-art paintings classification</a:t>
            </a:r>
            <a:endParaRPr kumimoji="1" lang="zh-CN" altLang="en-US"/>
          </a:p>
        </p:txBody>
      </p:sp>
    </p:spTree>
    <p:extLst>
      <p:ext uri="{BB962C8B-B14F-4D97-AF65-F5344CB8AC3E}">
        <p14:creationId xmlns:p14="http://schemas.microsoft.com/office/powerpoint/2010/main" val="2911136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76AD6-91AB-B447-8455-9294ED07A828}"/>
              </a:ext>
            </a:extLst>
          </p:cNvPr>
          <p:cNvSpPr>
            <a:spLocks noGrp="1"/>
          </p:cNvSpPr>
          <p:nvPr>
            <p:ph type="title"/>
          </p:nvPr>
        </p:nvSpPr>
        <p:spPr/>
        <p:txBody>
          <a:bodyPr/>
          <a:lstStyle/>
          <a:p>
            <a:r>
              <a:rPr kumimoji="1" lang="en" altLang="zh-CN"/>
              <a:t>Two-Stage Deep Learning Approach to the Classification of Fine-Art Paintings</a:t>
            </a:r>
            <a:endParaRPr kumimoji="1" lang="zh-CN" altLang="en-US"/>
          </a:p>
        </p:txBody>
      </p:sp>
      <p:sp>
        <p:nvSpPr>
          <p:cNvPr id="3" name="内容占位符 2">
            <a:extLst>
              <a:ext uri="{FF2B5EF4-FFF2-40B4-BE49-F238E27FC236}">
                <a16:creationId xmlns:a16="http://schemas.microsoft.com/office/drawing/2014/main" id="{EA7ADD07-3B9C-694D-8C1E-7EDD41CF463F}"/>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US" altLang="zh-CN"/>
              <a:t>2</a:t>
            </a:r>
            <a:r>
              <a:rPr kumimoji="1" lang="zh-CN" altLang="en-US"/>
              <a:t>个阶段</a:t>
            </a:r>
            <a:endParaRPr kumimoji="1" lang="en-US" altLang="zh-CN"/>
          </a:p>
          <a:p>
            <a:pPr lvl="1"/>
            <a:r>
              <a:rPr kumimoji="1" lang="zh-CN" altLang="en-US"/>
              <a:t>第一阶段，所提出的方法将输入图像分为五个补丁，并应用深度卷积神经网络（</a:t>
            </a:r>
            <a:r>
              <a:rPr kumimoji="1" lang="en" altLang="zh-CN"/>
              <a:t>CNN</a:t>
            </a:r>
            <a:r>
              <a:rPr kumimoji="1" lang="zh-CN" altLang="en"/>
              <a:t>）</a:t>
            </a:r>
            <a:r>
              <a:rPr kumimoji="1" lang="zh-CN" altLang="en-US"/>
              <a:t>分别训练和分类每个补丁</a:t>
            </a:r>
            <a:endParaRPr kumimoji="1" lang="en-US" altLang="zh-CN"/>
          </a:p>
          <a:p>
            <a:pPr lvl="1"/>
            <a:r>
              <a:rPr kumimoji="1" lang="zh-CN" altLang="en-US"/>
              <a:t>在第二阶段，来自各个五个补丁的结果在决策模块中融合，该模块应用在第一阶段分类器给出的概率向量上训练的浅层神经网络。</a:t>
            </a:r>
            <a:endParaRPr kumimoji="1" lang="en-US" altLang="zh-CN"/>
          </a:p>
          <a:p>
            <a:r>
              <a:rPr kumimoji="1" lang="zh-CN" altLang="en-US"/>
              <a:t>发现</a:t>
            </a:r>
            <a:endParaRPr kumimoji="1" lang="en-US" altLang="zh-CN"/>
          </a:p>
          <a:p>
            <a:r>
              <a:rPr kumimoji="1" lang="zh-CN" altLang="en-US"/>
              <a:t>数据集</a:t>
            </a:r>
            <a:endParaRPr kumimoji="1" lang="en-US" altLang="zh-CN"/>
          </a:p>
          <a:p>
            <a:pPr lvl="1"/>
            <a:r>
              <a:rPr kumimoji="1" lang="en-US" altLang="zh-CN"/>
              <a:t>wikiart</a:t>
            </a:r>
          </a:p>
          <a:p>
            <a:pPr lvl="1"/>
            <a:r>
              <a:rPr kumimoji="1" lang="en-US" altLang="zh-CN"/>
              <a:t>pandora</a:t>
            </a:r>
            <a:endParaRPr kumimoji="1" lang="zh-CN" altLang="en-US"/>
          </a:p>
        </p:txBody>
      </p:sp>
    </p:spTree>
    <p:extLst>
      <p:ext uri="{BB962C8B-B14F-4D97-AF65-F5344CB8AC3E}">
        <p14:creationId xmlns:p14="http://schemas.microsoft.com/office/powerpoint/2010/main" val="162671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47E0FD-5258-CF47-9173-D733AC774BB1}"/>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682AFEC9-66A0-AF4F-9D29-447EBAF76C4B}"/>
              </a:ext>
            </a:extLst>
          </p:cNvPr>
          <p:cNvPicPr>
            <a:picLocks noChangeAspect="1"/>
          </p:cNvPicPr>
          <p:nvPr/>
        </p:nvPicPr>
        <p:blipFill>
          <a:blip r:embed="rId2"/>
          <a:stretch>
            <a:fillRect/>
          </a:stretch>
        </p:blipFill>
        <p:spPr>
          <a:xfrm>
            <a:off x="3507699" y="716851"/>
            <a:ext cx="4367253" cy="6141149"/>
          </a:xfrm>
          <a:prstGeom prst="rect">
            <a:avLst/>
          </a:prstGeom>
        </p:spPr>
      </p:pic>
    </p:spTree>
    <p:extLst>
      <p:ext uri="{BB962C8B-B14F-4D97-AF65-F5344CB8AC3E}">
        <p14:creationId xmlns:p14="http://schemas.microsoft.com/office/powerpoint/2010/main" val="246413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5B8B9-9C4E-0642-A18B-36DC77405CC3}"/>
              </a:ext>
            </a:extLst>
          </p:cNvPr>
          <p:cNvSpPr>
            <a:spLocks noGrp="1"/>
          </p:cNvSpPr>
          <p:nvPr>
            <p:ph type="title"/>
          </p:nvPr>
        </p:nvSpPr>
        <p:spPr/>
        <p:txBody>
          <a:bodyPr/>
          <a:lstStyle/>
          <a:p>
            <a:r>
              <a:rPr kumimoji="1" lang="en-US" altLang="zh-CN"/>
              <a:t> Color Multi-Fusion Fisher Vector Feature for Fine Art Painting Categorization and Influence Analysis</a:t>
            </a:r>
            <a:endParaRPr kumimoji="1" lang="zh-CN" altLang="en-US"/>
          </a:p>
        </p:txBody>
      </p:sp>
      <p:sp>
        <p:nvSpPr>
          <p:cNvPr id="3" name="内容占位符 2">
            <a:extLst>
              <a:ext uri="{FF2B5EF4-FFF2-40B4-BE49-F238E27FC236}">
                <a16:creationId xmlns:a16="http://schemas.microsoft.com/office/drawing/2014/main" id="{2A009805-80ED-044F-BFDD-FF55FCFD290F}"/>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 altLang="zh-CN"/>
              <a:t>This paper presents a novel set of image features that en- code the local, </a:t>
            </a:r>
            <a:r>
              <a:rPr kumimoji="1" lang="en" altLang="zh-CN">
                <a:solidFill>
                  <a:srgbClr val="FF0000"/>
                </a:solidFill>
              </a:rPr>
              <a:t>color</a:t>
            </a:r>
            <a:r>
              <a:rPr kumimoji="1" lang="en" altLang="zh-CN"/>
              <a:t>, </a:t>
            </a:r>
            <a:r>
              <a:rPr kumimoji="1" lang="en" altLang="zh-CN">
                <a:solidFill>
                  <a:srgbClr val="FF0000"/>
                </a:solidFill>
              </a:rPr>
              <a:t>spatial</a:t>
            </a:r>
            <a:r>
              <a:rPr kumimoji="1" lang="en" altLang="zh-CN"/>
              <a:t>, </a:t>
            </a:r>
            <a:r>
              <a:rPr kumimoji="1" lang="en" altLang="zh-CN">
                <a:solidFill>
                  <a:srgbClr val="FF0000"/>
                </a:solidFill>
              </a:rPr>
              <a:t>relative intensity information</a:t>
            </a:r>
            <a:r>
              <a:rPr kumimoji="1" lang="en" altLang="zh-CN"/>
              <a:t> and </a:t>
            </a:r>
            <a:r>
              <a:rPr kumimoji="1" lang="en" altLang="zh-CN">
                <a:solidFill>
                  <a:srgbClr val="FF0000"/>
                </a:solidFill>
              </a:rPr>
              <a:t>gradient orientation </a:t>
            </a:r>
            <a:r>
              <a:rPr kumimoji="1" lang="en" altLang="zh-CN"/>
              <a:t>of the painting image for painting artist classification, style classification as well as artist and style influence analysis</a:t>
            </a:r>
          </a:p>
          <a:p>
            <a:r>
              <a:rPr kumimoji="1" lang="zh-CN" altLang="en"/>
              <a:t>发现</a:t>
            </a:r>
            <a:endParaRPr kumimoji="1" lang="en-US" altLang="zh-CN"/>
          </a:p>
          <a:p>
            <a:r>
              <a:rPr kumimoji="1" lang="zh-CN" altLang="en-US"/>
              <a:t>数据集</a:t>
            </a:r>
            <a:endParaRPr kumimoji="1" lang="en-US" altLang="zh-CN"/>
          </a:p>
          <a:p>
            <a:pPr lvl="1"/>
            <a:r>
              <a:rPr kumimoji="1" lang="en" altLang="zh-CN"/>
              <a:t>Painting-91(Painting-91: a large scale database for computational painting categorization)</a:t>
            </a:r>
            <a:endParaRPr kumimoji="1" lang="zh-CN" altLang="en-US"/>
          </a:p>
        </p:txBody>
      </p:sp>
    </p:spTree>
    <p:extLst>
      <p:ext uri="{BB962C8B-B14F-4D97-AF65-F5344CB8AC3E}">
        <p14:creationId xmlns:p14="http://schemas.microsoft.com/office/powerpoint/2010/main" val="218516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30CBB8-D08E-B745-AC1F-21A70DE61510}"/>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15190DA2-C695-1B4D-8F2F-7DFA6269E8D2}"/>
              </a:ext>
            </a:extLst>
          </p:cNvPr>
          <p:cNvPicPr>
            <a:picLocks noChangeAspect="1"/>
          </p:cNvPicPr>
          <p:nvPr/>
        </p:nvPicPr>
        <p:blipFill>
          <a:blip r:embed="rId2"/>
          <a:stretch>
            <a:fillRect/>
          </a:stretch>
        </p:blipFill>
        <p:spPr>
          <a:xfrm>
            <a:off x="2068642" y="717182"/>
            <a:ext cx="7903250" cy="5935954"/>
          </a:xfrm>
          <a:prstGeom prst="rect">
            <a:avLst/>
          </a:prstGeom>
        </p:spPr>
      </p:pic>
    </p:spTree>
    <p:extLst>
      <p:ext uri="{BB962C8B-B14F-4D97-AF65-F5344CB8AC3E}">
        <p14:creationId xmlns:p14="http://schemas.microsoft.com/office/powerpoint/2010/main" val="224231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B080B-3A71-3940-BBD5-F5492B0D4ECB}"/>
              </a:ext>
            </a:extLst>
          </p:cNvPr>
          <p:cNvSpPr>
            <a:spLocks noGrp="1"/>
          </p:cNvSpPr>
          <p:nvPr>
            <p:ph type="title"/>
          </p:nvPr>
        </p:nvSpPr>
        <p:spPr/>
        <p:txBody>
          <a:bodyPr/>
          <a:lstStyle/>
          <a:p>
            <a:r>
              <a:rPr kumimoji="1" lang="zh-CN" altLang="en-US"/>
              <a:t>目录</a:t>
            </a:r>
          </a:p>
        </p:txBody>
      </p:sp>
      <p:sp>
        <p:nvSpPr>
          <p:cNvPr id="3" name="内容占位符 2">
            <a:extLst>
              <a:ext uri="{FF2B5EF4-FFF2-40B4-BE49-F238E27FC236}">
                <a16:creationId xmlns:a16="http://schemas.microsoft.com/office/drawing/2014/main" id="{D302CD59-137A-544A-8CA6-1280154E9D55}"/>
              </a:ext>
            </a:extLst>
          </p:cNvPr>
          <p:cNvSpPr>
            <a:spLocks noGrp="1"/>
          </p:cNvSpPr>
          <p:nvPr>
            <p:ph idx="1"/>
          </p:nvPr>
        </p:nvSpPr>
        <p:spPr/>
        <p:txBody>
          <a:bodyPr/>
          <a:lstStyle/>
          <a:p>
            <a:r>
              <a:rPr kumimoji="1" lang="zh-CN" altLang="en-US"/>
              <a:t>预测绘画风格、流派和艺术家</a:t>
            </a:r>
            <a:endParaRPr kumimoji="1" lang="en-US" altLang="zh-CN"/>
          </a:p>
          <a:p>
            <a:pPr lvl="1"/>
            <a:r>
              <a:rPr kumimoji="1" lang="zh-CN" altLang="en-US"/>
              <a:t>基本上都是用的</a:t>
            </a:r>
            <a:r>
              <a:rPr kumimoji="1" lang="zh-CN" altLang="en-US">
                <a:solidFill>
                  <a:srgbClr val="FF0000"/>
                </a:solidFill>
              </a:rPr>
              <a:t>深度学习</a:t>
            </a:r>
            <a:r>
              <a:rPr kumimoji="1" lang="zh-CN" altLang="en-US"/>
              <a:t>方法</a:t>
            </a:r>
            <a:endParaRPr kumimoji="1" lang="en-US" altLang="zh-CN"/>
          </a:p>
          <a:p>
            <a:r>
              <a:rPr kumimoji="1" lang="zh-CN" altLang="en-US"/>
              <a:t>定量分析绘画的共性</a:t>
            </a:r>
            <a:endParaRPr kumimoji="1" lang="en-US" altLang="zh-CN"/>
          </a:p>
          <a:p>
            <a:pPr lvl="1"/>
            <a:r>
              <a:rPr kumimoji="1" lang="zh-CN" altLang="en-US"/>
              <a:t>用一些</a:t>
            </a:r>
            <a:r>
              <a:rPr kumimoji="1" lang="zh-CN" altLang="en-US">
                <a:solidFill>
                  <a:srgbClr val="FF0000"/>
                </a:solidFill>
              </a:rPr>
              <a:t>评价指标</a:t>
            </a:r>
            <a:r>
              <a:rPr kumimoji="1" lang="zh-CN" altLang="en-US"/>
              <a:t>和一些</a:t>
            </a:r>
            <a:r>
              <a:rPr kumimoji="1" lang="zh-CN" altLang="en-US">
                <a:solidFill>
                  <a:srgbClr val="FF0000"/>
                </a:solidFill>
              </a:rPr>
              <a:t>统计方法</a:t>
            </a:r>
            <a:r>
              <a:rPr kumimoji="1" lang="zh-CN" altLang="en-US"/>
              <a:t>，来将同时期，或者同人物的画归类</a:t>
            </a:r>
            <a:endParaRPr kumimoji="1" lang="en-US" altLang="zh-CN"/>
          </a:p>
          <a:p>
            <a:r>
              <a:rPr kumimoji="1" lang="zh-CN" altLang="en-US"/>
              <a:t>艺术家个人</a:t>
            </a:r>
            <a:endParaRPr kumimoji="1" lang="en-US" altLang="zh-CN"/>
          </a:p>
          <a:p>
            <a:r>
              <a:rPr kumimoji="1" lang="zh-CN" altLang="en-US"/>
              <a:t>其他</a:t>
            </a:r>
            <a:endParaRPr kumimoji="1" lang="en-US" altLang="zh-CN"/>
          </a:p>
          <a:p>
            <a:r>
              <a:rPr kumimoji="1" lang="zh-CN" altLang="en-US"/>
              <a:t>数据集</a:t>
            </a:r>
            <a:endParaRPr kumimoji="1" lang="en-US" altLang="zh-CN"/>
          </a:p>
          <a:p>
            <a:endParaRPr kumimoji="1" lang="zh-CN" altLang="en-US"/>
          </a:p>
        </p:txBody>
      </p:sp>
    </p:spTree>
    <p:extLst>
      <p:ext uri="{BB962C8B-B14F-4D97-AF65-F5344CB8AC3E}">
        <p14:creationId xmlns:p14="http://schemas.microsoft.com/office/powerpoint/2010/main" val="3599958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AE3B9-691A-6445-95C2-BB701AD9DF55}"/>
              </a:ext>
            </a:extLst>
          </p:cNvPr>
          <p:cNvSpPr>
            <a:spLocks noGrp="1"/>
          </p:cNvSpPr>
          <p:nvPr>
            <p:ph type="title"/>
          </p:nvPr>
        </p:nvSpPr>
        <p:spPr/>
        <p:txBody>
          <a:bodyPr/>
          <a:lstStyle/>
          <a:p>
            <a:r>
              <a:rPr kumimoji="1" lang="en" altLang="zh-CN"/>
              <a:t>Pandora: Description of a Painting Database for Art Movement Recognition with Baselines and Perspectives</a:t>
            </a:r>
            <a:endParaRPr kumimoji="1" lang="zh-CN" altLang="en-US"/>
          </a:p>
        </p:txBody>
      </p:sp>
      <p:sp>
        <p:nvSpPr>
          <p:cNvPr id="3" name="内容占位符 2">
            <a:extLst>
              <a:ext uri="{FF2B5EF4-FFF2-40B4-BE49-F238E27FC236}">
                <a16:creationId xmlns:a16="http://schemas.microsoft.com/office/drawing/2014/main" id="{F50C416C-59C4-7E42-A724-56033AAE391C}"/>
              </a:ext>
            </a:extLst>
          </p:cNvPr>
          <p:cNvSpPr>
            <a:spLocks noGrp="1"/>
          </p:cNvSpPr>
          <p:nvPr>
            <p:ph idx="1"/>
          </p:nvPr>
        </p:nvSpPr>
        <p:spPr/>
        <p:txBody>
          <a:bodyPr/>
          <a:lstStyle/>
          <a:p>
            <a:r>
              <a:rPr kumimoji="1" lang="zh-CN" altLang="en-US"/>
              <a:t>这是一个介绍</a:t>
            </a:r>
            <a:r>
              <a:rPr kumimoji="1" lang="en-US" altLang="zh-CN"/>
              <a:t>Pandora</a:t>
            </a:r>
            <a:r>
              <a:rPr kumimoji="1" lang="zh-CN" altLang="en-US"/>
              <a:t>数据集的文章</a:t>
            </a:r>
            <a:endParaRPr kumimoji="1" lang="en-US" altLang="zh-CN"/>
          </a:p>
          <a:p>
            <a:endParaRPr kumimoji="1" lang="zh-CN" altLang="en-US"/>
          </a:p>
        </p:txBody>
      </p:sp>
      <p:pic>
        <p:nvPicPr>
          <p:cNvPr id="4" name="图片 3">
            <a:extLst>
              <a:ext uri="{FF2B5EF4-FFF2-40B4-BE49-F238E27FC236}">
                <a16:creationId xmlns:a16="http://schemas.microsoft.com/office/drawing/2014/main" id="{C6CF32A8-4528-834C-AE92-F1630AC9F7A6}"/>
              </a:ext>
            </a:extLst>
          </p:cNvPr>
          <p:cNvPicPr>
            <a:picLocks noChangeAspect="1"/>
          </p:cNvPicPr>
          <p:nvPr/>
        </p:nvPicPr>
        <p:blipFill>
          <a:blip r:embed="rId3"/>
          <a:stretch>
            <a:fillRect/>
          </a:stretch>
        </p:blipFill>
        <p:spPr>
          <a:xfrm>
            <a:off x="779488" y="1652379"/>
            <a:ext cx="7721496" cy="5033961"/>
          </a:xfrm>
          <a:prstGeom prst="rect">
            <a:avLst/>
          </a:prstGeom>
        </p:spPr>
      </p:pic>
    </p:spTree>
    <p:extLst>
      <p:ext uri="{BB962C8B-B14F-4D97-AF65-F5344CB8AC3E}">
        <p14:creationId xmlns:p14="http://schemas.microsoft.com/office/powerpoint/2010/main" val="315746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E427F-8947-FD42-8A5B-0DB55A82D8BC}"/>
              </a:ext>
            </a:extLst>
          </p:cNvPr>
          <p:cNvSpPr>
            <a:spLocks noGrp="1"/>
          </p:cNvSpPr>
          <p:nvPr>
            <p:ph type="title"/>
          </p:nvPr>
        </p:nvSpPr>
        <p:spPr/>
        <p:txBody>
          <a:bodyPr/>
          <a:lstStyle/>
          <a:p>
            <a:r>
              <a:rPr lang="zh-CN" altLang="en-US" dirty="0"/>
              <a:t>国画的艺术目标分割及深度学习与分类</a:t>
            </a:r>
            <a:r>
              <a:rPr lang="en-US" altLang="zh-CN" dirty="0"/>
              <a:t>(</a:t>
            </a:r>
            <a:r>
              <a:rPr lang="zh-CN" altLang="en-US" dirty="0">
                <a:solidFill>
                  <a:srgbClr val="FF0000"/>
                </a:solidFill>
              </a:rPr>
              <a:t>重要</a:t>
            </a:r>
            <a:r>
              <a:rPr lang="en-US" altLang="zh-CN" dirty="0"/>
              <a:t>)</a:t>
            </a:r>
            <a:endParaRPr kumimoji="1" lang="zh-CN" altLang="en-US"/>
          </a:p>
        </p:txBody>
      </p:sp>
      <p:sp>
        <p:nvSpPr>
          <p:cNvPr id="3" name="内容占位符 2">
            <a:extLst>
              <a:ext uri="{FF2B5EF4-FFF2-40B4-BE49-F238E27FC236}">
                <a16:creationId xmlns:a16="http://schemas.microsoft.com/office/drawing/2014/main" id="{94029ABB-1F00-4A4F-A0FD-044AC0481864}"/>
              </a:ext>
            </a:extLst>
          </p:cNvPr>
          <p:cNvSpPr>
            <a:spLocks noGrp="1"/>
          </p:cNvSpPr>
          <p:nvPr>
            <p:ph idx="1"/>
          </p:nvPr>
        </p:nvSpPr>
        <p:spPr/>
        <p:txBody>
          <a:bodyPr/>
          <a:lstStyle/>
          <a:p>
            <a:r>
              <a:rPr kumimoji="1" lang="zh-CN" altLang="en-US"/>
              <a:t>背景</a:t>
            </a:r>
            <a:endParaRPr kumimoji="1" lang="en-US" altLang="zh-CN"/>
          </a:p>
          <a:p>
            <a:pPr lvl="1"/>
            <a:r>
              <a:rPr kumimoji="1" lang="zh-CN" altLang="en-US"/>
              <a:t>如何</a:t>
            </a:r>
            <a:r>
              <a:rPr lang="zh-CN" altLang="en-US"/>
              <a:t>有效地分析、识别和分类中国画的作者和艺术风格</a:t>
            </a:r>
            <a:endParaRPr lang="en-US" altLang="zh-CN"/>
          </a:p>
          <a:p>
            <a:r>
              <a:rPr lang="zh-CN" altLang="en-US"/>
              <a:t>工作</a:t>
            </a:r>
            <a:endParaRPr lang="en-US" altLang="zh-CN"/>
          </a:p>
          <a:p>
            <a:pPr lvl="1"/>
            <a:r>
              <a:rPr lang="zh-CN" altLang="en-US"/>
              <a:t>首先</a:t>
            </a:r>
            <a:r>
              <a:rPr lang="zh-CN" altLang="en-US">
                <a:solidFill>
                  <a:srgbClr val="FF0000"/>
                </a:solidFill>
              </a:rPr>
              <a:t>目标分割</a:t>
            </a:r>
            <a:r>
              <a:rPr lang="zh-CN" altLang="en-US"/>
              <a:t>，将国画分割成一系列的艺术目标，如马、人物等</a:t>
            </a:r>
            <a:endParaRPr lang="en-US" altLang="zh-CN"/>
          </a:p>
          <a:p>
            <a:pPr lvl="1"/>
            <a:r>
              <a:rPr lang="zh-CN" altLang="en-US"/>
              <a:t>然后利用深度卷积神经网络来描述这些艺术目标的高级</a:t>
            </a:r>
            <a:r>
              <a:rPr lang="zh-CN" altLang="en-US">
                <a:solidFill>
                  <a:srgbClr val="FF0000"/>
                </a:solidFill>
              </a:rPr>
              <a:t>语义特征</a:t>
            </a:r>
            <a:endParaRPr lang="en-US" altLang="zh-CN">
              <a:solidFill>
                <a:srgbClr val="FF0000"/>
              </a:solidFill>
            </a:endParaRPr>
          </a:p>
          <a:p>
            <a:pPr lvl="1"/>
            <a:r>
              <a:rPr lang="zh-CN" altLang="en-US"/>
              <a:t>最后，引入支持向量机对每幅中国画内的各种艺术目标的分类结果进行最后的</a:t>
            </a:r>
            <a:r>
              <a:rPr lang="zh-CN" altLang="en-US">
                <a:solidFill>
                  <a:srgbClr val="FF0000"/>
                </a:solidFill>
              </a:rPr>
              <a:t>融合与分类</a:t>
            </a:r>
            <a:endParaRPr lang="en-US" altLang="zh-CN">
              <a:solidFill>
                <a:srgbClr val="FF0000"/>
              </a:solidFill>
            </a:endParaRPr>
          </a:p>
          <a:p>
            <a:r>
              <a:rPr lang="zh-CN" altLang="en-US"/>
              <a:t>发现</a:t>
            </a:r>
            <a:endParaRPr lang="en-US" altLang="zh-CN"/>
          </a:p>
          <a:p>
            <a:pPr lvl="1"/>
            <a:r>
              <a:rPr lang="zh-CN" altLang="en-US"/>
              <a:t>本文针对艺术目标进行国画的学习和分类，实现了对样本库中</a:t>
            </a:r>
            <a:r>
              <a:rPr lang="en-US" altLang="zh-CN"/>
              <a:t>10</a:t>
            </a:r>
            <a:r>
              <a:rPr lang="zh-CN" altLang="en-US"/>
              <a:t>位画家中国画的识别，平均准确率为</a:t>
            </a:r>
            <a:r>
              <a:rPr lang="en-US" altLang="zh-CN"/>
              <a:t>89%</a:t>
            </a:r>
            <a:r>
              <a:rPr lang="zh-CN" altLang="en-US"/>
              <a:t>。</a:t>
            </a:r>
            <a:endParaRPr lang="en-US" altLang="zh-CN"/>
          </a:p>
          <a:p>
            <a:endParaRPr kumimoji="1" lang="zh-CN" altLang="en-US"/>
          </a:p>
        </p:txBody>
      </p:sp>
    </p:spTree>
    <p:extLst>
      <p:ext uri="{BB962C8B-B14F-4D97-AF65-F5344CB8AC3E}">
        <p14:creationId xmlns:p14="http://schemas.microsoft.com/office/powerpoint/2010/main" val="65181229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24AA8-7389-6C4A-AD56-B72F50910D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85FB49-AB16-FA42-936E-D8C4032014B2}"/>
              </a:ext>
            </a:extLst>
          </p:cNvPr>
          <p:cNvSpPr>
            <a:spLocks noGrp="1"/>
          </p:cNvSpPr>
          <p:nvPr>
            <p:ph idx="1"/>
          </p:nvPr>
        </p:nvSpPr>
        <p:spPr/>
        <p:txBody>
          <a:bodyPr/>
          <a:lstStyle/>
          <a:p>
            <a:r>
              <a:rPr kumimoji="1" lang="en-US" altLang="zh-CN"/>
              <a:t>dataset</a:t>
            </a:r>
          </a:p>
          <a:p>
            <a:pPr lvl="1"/>
            <a:r>
              <a:rPr lang="zh-CN" altLang="en-US"/>
              <a:t>天津美术学院的帮助，并从博物馆、雅昌艺术网、</a:t>
            </a:r>
            <a:r>
              <a:rPr lang="en" altLang="zh-CN"/>
              <a:t>Flickr</a:t>
            </a:r>
            <a:r>
              <a:rPr lang="zh-CN" altLang="en-US"/>
              <a:t>网络下载、画家个人画集等途径，收集了</a:t>
            </a:r>
            <a:r>
              <a:rPr lang="en-US" altLang="zh-CN">
                <a:solidFill>
                  <a:srgbClr val="FF0000"/>
                </a:solidFill>
              </a:rPr>
              <a:t>10</a:t>
            </a:r>
            <a:r>
              <a:rPr lang="zh-CN" altLang="en-US">
                <a:solidFill>
                  <a:srgbClr val="FF0000"/>
                </a:solidFill>
              </a:rPr>
              <a:t>位中国画画家</a:t>
            </a:r>
            <a:r>
              <a:rPr lang="zh-CN" altLang="en-US"/>
              <a:t>各</a:t>
            </a:r>
            <a:r>
              <a:rPr lang="en-US" altLang="zh-CN">
                <a:solidFill>
                  <a:srgbClr val="FF0000"/>
                </a:solidFill>
              </a:rPr>
              <a:t>100</a:t>
            </a:r>
            <a:r>
              <a:rPr lang="zh-CN" altLang="en-US">
                <a:solidFill>
                  <a:srgbClr val="FF0000"/>
                </a:solidFill>
              </a:rPr>
              <a:t>幅画作</a:t>
            </a:r>
            <a:r>
              <a:rPr lang="zh-CN" altLang="en-US"/>
              <a:t>，并将其中的</a:t>
            </a:r>
            <a:r>
              <a:rPr lang="en-US" altLang="zh-CN"/>
              <a:t>70%</a:t>
            </a:r>
            <a:r>
              <a:rPr lang="zh-CN" altLang="en-US"/>
              <a:t>画作作为训练样本集，剩余部分作为测试样本集，训练与测试样本集中的数据不重叠。</a:t>
            </a:r>
            <a:endParaRPr kumimoji="1" lang="zh-CN" altLang="en-US"/>
          </a:p>
        </p:txBody>
      </p:sp>
    </p:spTree>
    <p:extLst>
      <p:ext uri="{BB962C8B-B14F-4D97-AF65-F5344CB8AC3E}">
        <p14:creationId xmlns:p14="http://schemas.microsoft.com/office/powerpoint/2010/main" val="4638530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4A003A-B3F3-BD4F-AA48-8946762B7505}"/>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4C55E67D-0444-D940-B6D2-932D3C4D7E2F}"/>
              </a:ext>
            </a:extLst>
          </p:cNvPr>
          <p:cNvPicPr>
            <a:picLocks noChangeAspect="1"/>
          </p:cNvPicPr>
          <p:nvPr/>
        </p:nvPicPr>
        <p:blipFill>
          <a:blip r:embed="rId2"/>
          <a:stretch>
            <a:fillRect/>
          </a:stretch>
        </p:blipFill>
        <p:spPr>
          <a:xfrm>
            <a:off x="0" y="1305602"/>
            <a:ext cx="11911130" cy="2936615"/>
          </a:xfrm>
          <a:prstGeom prst="rect">
            <a:avLst/>
          </a:prstGeom>
        </p:spPr>
      </p:pic>
    </p:spTree>
    <p:extLst>
      <p:ext uri="{BB962C8B-B14F-4D97-AF65-F5344CB8AC3E}">
        <p14:creationId xmlns:p14="http://schemas.microsoft.com/office/powerpoint/2010/main" val="22594687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D45A6-9569-0A49-B2C3-749241D742C4}"/>
              </a:ext>
            </a:extLst>
          </p:cNvPr>
          <p:cNvSpPr>
            <a:spLocks noGrp="1"/>
          </p:cNvSpPr>
          <p:nvPr>
            <p:ph type="title"/>
          </p:nvPr>
        </p:nvSpPr>
        <p:spPr/>
        <p:txBody>
          <a:bodyPr/>
          <a:lstStyle/>
          <a:p>
            <a:r>
              <a:rPr kumimoji="1" lang="zh-CN" altLang="en-US"/>
              <a:t>定量分析绘画的共性</a:t>
            </a:r>
          </a:p>
        </p:txBody>
      </p:sp>
      <p:sp>
        <p:nvSpPr>
          <p:cNvPr id="3" name="文本占位符 2">
            <a:extLst>
              <a:ext uri="{FF2B5EF4-FFF2-40B4-BE49-F238E27FC236}">
                <a16:creationId xmlns:a16="http://schemas.microsoft.com/office/drawing/2014/main" id="{DE36604D-4792-544B-9170-7FED91043244}"/>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44F66146-196F-1C42-ADC0-1E0D4643628F}"/>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DB197BAE-4CD5-874D-A638-84A0F6F78CD2}"/>
              </a:ext>
            </a:extLst>
          </p:cNvPr>
          <p:cNvSpPr>
            <a:spLocks noGrp="1"/>
          </p:cNvSpPr>
          <p:nvPr>
            <p:ph type="sldNum" sz="quarter" idx="12"/>
          </p:nvPr>
        </p:nvSpPr>
        <p:spPr/>
        <p:txBody>
          <a:bodyPr/>
          <a:lstStyle/>
          <a:p>
            <a:pPr>
              <a:defRPr/>
            </a:pPr>
            <a:fld id="{9F99A609-7E38-4D81-91AA-E7D54CC7FD05}" type="slidenum">
              <a:rPr lang="zh-CN" altLang="en-US" smtClean="0"/>
              <a:t>24</a:t>
            </a:fld>
            <a:endParaRPr lang="en-US" altLang="zh-CN" dirty="0"/>
          </a:p>
        </p:txBody>
      </p:sp>
    </p:spTree>
    <p:extLst>
      <p:ext uri="{BB962C8B-B14F-4D97-AF65-F5344CB8AC3E}">
        <p14:creationId xmlns:p14="http://schemas.microsoft.com/office/powerpoint/2010/main" val="112631957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44913-965E-DB4D-AC82-6A5CDC98E743}"/>
              </a:ext>
            </a:extLst>
          </p:cNvPr>
          <p:cNvSpPr>
            <a:spLocks noGrp="1"/>
          </p:cNvSpPr>
          <p:nvPr>
            <p:ph type="title"/>
          </p:nvPr>
        </p:nvSpPr>
        <p:spPr/>
        <p:txBody>
          <a:bodyPr/>
          <a:lstStyle/>
          <a:p>
            <a:r>
              <a:rPr kumimoji="1" lang="en" altLang="zh-CN"/>
              <a:t>Artistic painting: A fractional calculus perspective(</a:t>
            </a:r>
            <a:r>
              <a:rPr kumimoji="1" lang="zh-CN" altLang="en">
                <a:solidFill>
                  <a:srgbClr val="FF0000"/>
                </a:solidFill>
              </a:rPr>
              <a:t>重要</a:t>
            </a:r>
            <a:r>
              <a:rPr kumimoji="1" lang="en" altLang="zh-CN"/>
              <a:t>)</a:t>
            </a:r>
            <a:endParaRPr kumimoji="1" lang="zh-CN" altLang="en-US"/>
          </a:p>
        </p:txBody>
      </p:sp>
      <p:sp>
        <p:nvSpPr>
          <p:cNvPr id="3" name="内容占位符 2">
            <a:extLst>
              <a:ext uri="{FF2B5EF4-FFF2-40B4-BE49-F238E27FC236}">
                <a16:creationId xmlns:a16="http://schemas.microsoft.com/office/drawing/2014/main" id="{EE46CD38-A21C-5D40-89C7-424400E27836}"/>
              </a:ext>
            </a:extLst>
          </p:cNvPr>
          <p:cNvSpPr>
            <a:spLocks noGrp="1"/>
          </p:cNvSpPr>
          <p:nvPr>
            <p:ph idx="1"/>
          </p:nvPr>
        </p:nvSpPr>
        <p:spPr/>
        <p:txBody>
          <a:bodyPr/>
          <a:lstStyle/>
          <a:p>
            <a:r>
              <a:rPr kumimoji="1" lang="zh-CN" altLang="en-US"/>
              <a:t>背景</a:t>
            </a:r>
            <a:endParaRPr kumimoji="1" lang="en-US" altLang="zh-CN"/>
          </a:p>
          <a:p>
            <a:r>
              <a:rPr kumimoji="1" lang="zh-CN" altLang="en-US"/>
              <a:t>工作</a:t>
            </a:r>
            <a:endParaRPr kumimoji="1" lang="en-US" altLang="zh-CN"/>
          </a:p>
          <a:p>
            <a:pPr lvl="1"/>
            <a:r>
              <a:rPr kumimoji="1" lang="zh-CN" altLang="en-US"/>
              <a:t>过信息论和分数演算研究艺术绘画</a:t>
            </a:r>
            <a:endParaRPr kumimoji="1" lang="en-US" altLang="zh-CN"/>
          </a:p>
          <a:p>
            <a:pPr lvl="1"/>
            <a:r>
              <a:rPr kumimoji="1" lang="zh-CN" altLang="en-US"/>
              <a:t>将绘画转换为数字格式并离散化。借助熵处理彩色和灰度图像的数据</a:t>
            </a:r>
            <a:endParaRPr kumimoji="1" lang="en-US" altLang="zh-CN"/>
          </a:p>
          <a:p>
            <a:pPr lvl="1"/>
            <a:r>
              <a:rPr kumimoji="1" lang="zh-CN" altLang="en-US"/>
              <a:t>分析艺术家在不同时间段之间的相似性。</a:t>
            </a:r>
            <a:endParaRPr kumimoji="1" lang="en-US" altLang="zh-CN"/>
          </a:p>
          <a:p>
            <a:r>
              <a:rPr kumimoji="1" lang="zh-CN" altLang="en-US"/>
              <a:t>发现</a:t>
            </a:r>
            <a:endParaRPr kumimoji="1" lang="en-US" altLang="zh-CN"/>
          </a:p>
          <a:p>
            <a:pPr lvl="1"/>
            <a:r>
              <a:rPr kumimoji="1" lang="zh-CN" altLang="en-US"/>
              <a:t>绘画和历史上发生的艺术运动</a:t>
            </a:r>
            <a:r>
              <a:rPr kumimoji="1" lang="zh-CN" altLang="en-US">
                <a:solidFill>
                  <a:srgbClr val="FF0000"/>
                </a:solidFill>
              </a:rPr>
              <a:t>相关</a:t>
            </a:r>
          </a:p>
        </p:txBody>
      </p:sp>
    </p:spTree>
    <p:extLst>
      <p:ext uri="{BB962C8B-B14F-4D97-AF65-F5344CB8AC3E}">
        <p14:creationId xmlns:p14="http://schemas.microsoft.com/office/powerpoint/2010/main" val="40266420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BB70E-D360-564B-982E-0289EC3BA3EC}"/>
              </a:ext>
            </a:extLst>
          </p:cNvPr>
          <p:cNvSpPr>
            <a:spLocks noGrp="1"/>
          </p:cNvSpPr>
          <p:nvPr>
            <p:ph type="title"/>
          </p:nvPr>
        </p:nvSpPr>
        <p:spPr/>
        <p:txBody>
          <a:bodyPr/>
          <a:lstStyle/>
          <a:p>
            <a:r>
              <a:rPr kumimoji="1" lang="en" altLang="zh-CN"/>
              <a:t>Heterogeneity in chromatic distance in images and characterization of massive painting data set(</a:t>
            </a:r>
            <a:r>
              <a:rPr kumimoji="1" lang="zh-CN" altLang="en">
                <a:solidFill>
                  <a:srgbClr val="FF0000"/>
                </a:solidFill>
              </a:rPr>
              <a:t>重要</a:t>
            </a:r>
            <a:r>
              <a:rPr kumimoji="1" lang="en" altLang="zh-CN"/>
              <a:t>)</a:t>
            </a:r>
            <a:endParaRPr kumimoji="1" lang="zh-CN" altLang="en-US"/>
          </a:p>
        </p:txBody>
      </p:sp>
      <p:sp>
        <p:nvSpPr>
          <p:cNvPr id="3" name="内容占位符 2">
            <a:extLst>
              <a:ext uri="{FF2B5EF4-FFF2-40B4-BE49-F238E27FC236}">
                <a16:creationId xmlns:a16="http://schemas.microsoft.com/office/drawing/2014/main" id="{76E8DFF8-3C76-B84B-956B-6DC3DF2AF174}"/>
              </a:ext>
            </a:extLst>
          </p:cNvPr>
          <p:cNvSpPr>
            <a:spLocks noGrp="1"/>
          </p:cNvSpPr>
          <p:nvPr>
            <p:ph idx="1"/>
          </p:nvPr>
        </p:nvSpPr>
        <p:spPr/>
        <p:txBody>
          <a:bodyPr/>
          <a:lstStyle/>
          <a:p>
            <a:r>
              <a:rPr kumimoji="1" lang="zh-CN" altLang="en-US"/>
              <a:t>背景</a:t>
            </a:r>
            <a:endParaRPr kumimoji="1" lang="en-US" altLang="zh-CN"/>
          </a:p>
          <a:p>
            <a:pPr lvl="1"/>
            <a:r>
              <a:rPr kumimoji="1" lang="zh-CN" altLang="en-US"/>
              <a:t>需要可靠的统计方法来定义绘画的特征并识别</a:t>
            </a:r>
            <a:r>
              <a:rPr kumimoji="1" lang="zh-CN" altLang="en-US">
                <a:solidFill>
                  <a:srgbClr val="FF0000"/>
                </a:solidFill>
              </a:rPr>
              <a:t>人类的创造性发展</a:t>
            </a:r>
            <a:endParaRPr kumimoji="1" lang="en-US" altLang="zh-CN">
              <a:solidFill>
                <a:srgbClr val="FF0000"/>
              </a:solidFill>
            </a:endParaRPr>
          </a:p>
          <a:p>
            <a:pPr lvl="1"/>
            <a:r>
              <a:rPr kumimoji="1" lang="zh-CN" altLang="en-US"/>
              <a:t>需要高质量和足够数量的</a:t>
            </a:r>
            <a:r>
              <a:rPr kumimoji="1" lang="zh-CN" altLang="en-US">
                <a:solidFill>
                  <a:srgbClr val="FF0000"/>
                </a:solidFill>
              </a:rPr>
              <a:t>数据</a:t>
            </a:r>
            <a:endParaRPr kumimoji="1" lang="en-US" altLang="zh-CN"/>
          </a:p>
          <a:p>
            <a:r>
              <a:rPr kumimoji="1" lang="zh-CN" altLang="en-US"/>
              <a:t>工作</a:t>
            </a:r>
            <a:endParaRPr kumimoji="1" lang="en-US" altLang="zh-CN"/>
          </a:p>
          <a:p>
            <a:pPr lvl="1"/>
            <a:r>
              <a:rPr kumimoji="1" lang="zh-CN" altLang="en-US"/>
              <a:t>提出绘画图像的</a:t>
            </a:r>
            <a:r>
              <a:rPr kumimoji="1" lang="zh-CN" altLang="en-US">
                <a:solidFill>
                  <a:srgbClr val="FF0000"/>
                </a:solidFill>
              </a:rPr>
              <a:t>色彩对比度</a:t>
            </a:r>
            <a:r>
              <a:rPr kumimoji="1" lang="zh-CN" altLang="en-US"/>
              <a:t>表示像素间色差中的异质性</a:t>
            </a:r>
            <a:endParaRPr kumimoji="1" lang="en-US" altLang="zh-CN"/>
          </a:p>
          <a:p>
            <a:pPr lvl="1"/>
            <a:r>
              <a:rPr kumimoji="1" lang="en-US" altLang="zh-CN"/>
              <a:t>179853</a:t>
            </a:r>
            <a:r>
              <a:rPr kumimoji="1" lang="zh-CN" altLang="en-US"/>
              <a:t>张高质量图</a:t>
            </a:r>
            <a:endParaRPr kumimoji="1" lang="en-US" altLang="zh-CN"/>
          </a:p>
          <a:p>
            <a:r>
              <a:rPr kumimoji="1" lang="zh-CN" altLang="en-US"/>
              <a:t>发现</a:t>
            </a:r>
            <a:endParaRPr kumimoji="1" lang="en-US" altLang="zh-CN"/>
          </a:p>
          <a:p>
            <a:pPr lvl="1"/>
            <a:r>
              <a:rPr kumimoji="1" lang="zh-CN" altLang="en-US"/>
              <a:t>我们描绘了绘画的</a:t>
            </a:r>
            <a:r>
              <a:rPr kumimoji="1" lang="zh-CN" altLang="en-US">
                <a:solidFill>
                  <a:srgbClr val="FF0000"/>
                </a:solidFill>
              </a:rPr>
              <a:t>时间演化模式</a:t>
            </a:r>
            <a:endParaRPr kumimoji="1" lang="en-US" altLang="zh-CN">
              <a:solidFill>
                <a:srgbClr val="FF0000"/>
              </a:solidFill>
            </a:endParaRPr>
          </a:p>
        </p:txBody>
      </p:sp>
    </p:spTree>
    <p:extLst>
      <p:ext uri="{BB962C8B-B14F-4D97-AF65-F5344CB8AC3E}">
        <p14:creationId xmlns:p14="http://schemas.microsoft.com/office/powerpoint/2010/main" val="288948238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9D8C3-B2F8-D34F-ACCB-A00C5B2956D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3919AD-0FE7-9D42-B57C-B71F50DA355B}"/>
              </a:ext>
            </a:extLst>
          </p:cNvPr>
          <p:cNvSpPr>
            <a:spLocks noGrp="1"/>
          </p:cNvSpPr>
          <p:nvPr>
            <p:ph idx="1"/>
          </p:nvPr>
        </p:nvSpPr>
        <p:spPr/>
        <p:txBody>
          <a:bodyPr/>
          <a:lstStyle/>
          <a:p>
            <a:r>
              <a:rPr kumimoji="1" lang="zh-CN" altLang="en-US"/>
              <a:t>数据集</a:t>
            </a:r>
            <a:endParaRPr kumimoji="1" lang="en-US" altLang="zh-CN"/>
          </a:p>
          <a:p>
            <a:pPr lvl="1"/>
            <a:r>
              <a:rPr kumimoji="1" lang="zh-CN" altLang="en-US"/>
              <a:t>大部分是西方的</a:t>
            </a:r>
            <a:endParaRPr kumimoji="1" lang="en-US" altLang="zh-CN"/>
          </a:p>
          <a:p>
            <a:pPr lvl="1"/>
            <a:r>
              <a:rPr kumimoji="1" lang="en" altLang="zh-CN"/>
              <a:t>Web Art of Art</a:t>
            </a:r>
            <a:r>
              <a:rPr kumimoji="1" lang="zh-CN" altLang="en"/>
              <a:t>（</a:t>
            </a:r>
            <a:r>
              <a:rPr kumimoji="1" lang="en" altLang="zh-CN"/>
              <a:t>WGA</a:t>
            </a:r>
            <a:r>
              <a:rPr kumimoji="1" lang="zh-CN" altLang="en"/>
              <a:t>）</a:t>
            </a:r>
            <a:r>
              <a:rPr kumimoji="1" lang="en-US" altLang="zh-CN"/>
              <a:t>(</a:t>
            </a:r>
            <a:r>
              <a:rPr lang="en" altLang="zh-CN">
                <a:hlinkClick r:id="rId3"/>
              </a:rPr>
              <a:t>https://www.wga.hu/</a:t>
            </a:r>
            <a:r>
              <a:rPr lang="en" altLang="zh-CN"/>
              <a:t>)</a:t>
            </a:r>
            <a:endParaRPr kumimoji="1" lang="en-US" altLang="zh-CN"/>
          </a:p>
          <a:p>
            <a:pPr lvl="1"/>
            <a:r>
              <a:rPr kumimoji="1" lang="en" altLang="zh-CN"/>
              <a:t>Wiki Art</a:t>
            </a:r>
            <a:r>
              <a:rPr kumimoji="1" lang="zh-CN" altLang="en"/>
              <a:t>（</a:t>
            </a:r>
            <a:r>
              <a:rPr kumimoji="1" lang="en" altLang="zh-CN"/>
              <a:t>WA</a:t>
            </a:r>
            <a:r>
              <a:rPr kumimoji="1" lang="zh-CN" altLang="en"/>
              <a:t>）</a:t>
            </a:r>
            <a:r>
              <a:rPr kumimoji="1" lang="en-US" altLang="zh-CN"/>
              <a:t>(</a:t>
            </a:r>
            <a:r>
              <a:rPr lang="en" altLang="zh-CN">
                <a:hlinkClick r:id="rId4"/>
              </a:rPr>
              <a:t>https://www.wikiart.org/</a:t>
            </a:r>
            <a:r>
              <a:rPr kumimoji="1" lang="en-US" altLang="zh-CN"/>
              <a:t>)</a:t>
            </a:r>
          </a:p>
          <a:p>
            <a:pPr lvl="1"/>
            <a:r>
              <a:rPr kumimoji="1" lang="en" altLang="zh-CN"/>
              <a:t>BBC-Your Paintings</a:t>
            </a:r>
            <a:r>
              <a:rPr kumimoji="1" lang="zh-CN" altLang="en"/>
              <a:t>（</a:t>
            </a:r>
            <a:r>
              <a:rPr kumimoji="1" lang="en" altLang="zh-CN"/>
              <a:t>BYP</a:t>
            </a:r>
            <a:r>
              <a:rPr kumimoji="1" lang="zh-CN" altLang="en"/>
              <a:t>）</a:t>
            </a:r>
            <a:r>
              <a:rPr kumimoji="1" lang="en-US" altLang="zh-CN"/>
              <a:t>(</a:t>
            </a:r>
            <a:r>
              <a:rPr lang="en" altLang="zh-CN">
                <a:hlinkClick r:id="rId5"/>
              </a:rPr>
              <a:t>https://artuk.org/</a:t>
            </a:r>
            <a:r>
              <a:rPr kumimoji="1" lang="en-US" altLang="zh-CN"/>
              <a:t>)</a:t>
            </a:r>
          </a:p>
          <a:p>
            <a:pPr lvl="1"/>
            <a:r>
              <a:rPr kumimoji="1" lang="en" altLang="zh-CN"/>
              <a:t>WGA</a:t>
            </a:r>
            <a:r>
              <a:rPr kumimoji="1" lang="zh-CN" altLang="en-US"/>
              <a:t>：</a:t>
            </a:r>
            <a:r>
              <a:rPr kumimoji="1" lang="en" altLang="zh-CN"/>
              <a:t>18321</a:t>
            </a:r>
          </a:p>
          <a:p>
            <a:pPr lvl="1"/>
            <a:r>
              <a:rPr kumimoji="1" lang="en" altLang="zh-CN"/>
              <a:t>WA</a:t>
            </a:r>
            <a:r>
              <a:rPr kumimoji="1" lang="zh-CN" altLang="en-US"/>
              <a:t>：</a:t>
            </a:r>
            <a:r>
              <a:rPr kumimoji="1" lang="en" altLang="zh-CN"/>
              <a:t>  70235</a:t>
            </a:r>
          </a:p>
          <a:p>
            <a:pPr lvl="1"/>
            <a:r>
              <a:rPr kumimoji="1" lang="en" altLang="zh-CN"/>
              <a:t>BYP</a:t>
            </a:r>
            <a:r>
              <a:rPr kumimoji="1" lang="zh-CN" altLang="en-US"/>
              <a:t>：</a:t>
            </a:r>
            <a:r>
              <a:rPr kumimoji="1" lang="en" altLang="zh-CN"/>
              <a:t> 91297</a:t>
            </a:r>
            <a:endParaRPr kumimoji="1" lang="zh-CN" altLang="en-US"/>
          </a:p>
          <a:p>
            <a:pPr lvl="1"/>
            <a:endParaRPr kumimoji="1" lang="zh-CN" altLang="en-US"/>
          </a:p>
        </p:txBody>
      </p:sp>
    </p:spTree>
    <p:extLst>
      <p:ext uri="{BB962C8B-B14F-4D97-AF65-F5344CB8AC3E}">
        <p14:creationId xmlns:p14="http://schemas.microsoft.com/office/powerpoint/2010/main" val="11345494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7266B-220A-5C41-999F-78C1478ABC00}"/>
              </a:ext>
            </a:extLst>
          </p:cNvPr>
          <p:cNvSpPr>
            <a:spLocks noGrp="1"/>
          </p:cNvSpPr>
          <p:nvPr>
            <p:ph type="title"/>
          </p:nvPr>
        </p:nvSpPr>
        <p:spPr/>
        <p:txBody>
          <a:bodyPr/>
          <a:lstStyle/>
          <a:p>
            <a:endParaRPr kumimoji="1" lang="zh-CN" altLang="en-US"/>
          </a:p>
        </p:txBody>
      </p:sp>
      <p:sp>
        <p:nvSpPr>
          <p:cNvPr id="5" name="内容占位符 4">
            <a:extLst>
              <a:ext uri="{FF2B5EF4-FFF2-40B4-BE49-F238E27FC236}">
                <a16:creationId xmlns:a16="http://schemas.microsoft.com/office/drawing/2014/main" id="{E0C74C4E-C744-8A48-AC5E-A1931C304B1A}"/>
              </a:ext>
            </a:extLst>
          </p:cNvPr>
          <p:cNvSpPr>
            <a:spLocks noGrp="1"/>
          </p:cNvSpPr>
          <p:nvPr>
            <p:ph idx="1"/>
          </p:nvPr>
        </p:nvSpPr>
        <p:spPr/>
        <p:txBody>
          <a:bodyPr/>
          <a:lstStyle/>
          <a:p>
            <a:r>
              <a:rPr kumimoji="1" lang="en-US" altLang="zh-CN"/>
              <a:t>distribution</a:t>
            </a:r>
          </a:p>
          <a:p>
            <a:endParaRPr kumimoji="1" lang="zh-CN" altLang="en-US"/>
          </a:p>
        </p:txBody>
      </p:sp>
      <p:pic>
        <p:nvPicPr>
          <p:cNvPr id="6" name="内容占位符 3">
            <a:extLst>
              <a:ext uri="{FF2B5EF4-FFF2-40B4-BE49-F238E27FC236}">
                <a16:creationId xmlns:a16="http://schemas.microsoft.com/office/drawing/2014/main" id="{89A5314D-1F4D-5B43-88FC-1A39224AAAF5}"/>
              </a:ext>
            </a:extLst>
          </p:cNvPr>
          <p:cNvPicPr>
            <a:picLocks noChangeAspect="1"/>
          </p:cNvPicPr>
          <p:nvPr/>
        </p:nvPicPr>
        <p:blipFill>
          <a:blip r:embed="rId3"/>
          <a:stretch>
            <a:fillRect/>
          </a:stretch>
        </p:blipFill>
        <p:spPr bwMode="auto">
          <a:xfrm>
            <a:off x="3145450" y="883920"/>
            <a:ext cx="8408326" cy="528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9850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F8A49-A18D-0140-8A28-423FD40027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718A9EE-9113-B345-9599-8F75A237F280}"/>
              </a:ext>
            </a:extLst>
          </p:cNvPr>
          <p:cNvSpPr>
            <a:spLocks noGrp="1"/>
          </p:cNvSpPr>
          <p:nvPr>
            <p:ph idx="1"/>
          </p:nvPr>
        </p:nvSpPr>
        <p:spPr/>
        <p:txBody>
          <a:bodyPr/>
          <a:lstStyle/>
          <a:p>
            <a:r>
              <a:rPr kumimoji="1" lang="en-US" altLang="zh-CN"/>
              <a:t>evolution</a:t>
            </a:r>
          </a:p>
          <a:p>
            <a:endParaRPr kumimoji="1" lang="zh-CN" altLang="en-US"/>
          </a:p>
        </p:txBody>
      </p:sp>
      <p:pic>
        <p:nvPicPr>
          <p:cNvPr id="6" name="图片 5">
            <a:extLst>
              <a:ext uri="{FF2B5EF4-FFF2-40B4-BE49-F238E27FC236}">
                <a16:creationId xmlns:a16="http://schemas.microsoft.com/office/drawing/2014/main" id="{C96AE71E-3EFE-DE45-9AF0-A22D03CED9AA}"/>
              </a:ext>
            </a:extLst>
          </p:cNvPr>
          <p:cNvPicPr>
            <a:picLocks noChangeAspect="1"/>
          </p:cNvPicPr>
          <p:nvPr/>
        </p:nvPicPr>
        <p:blipFill>
          <a:blip r:embed="rId3"/>
          <a:stretch>
            <a:fillRect/>
          </a:stretch>
        </p:blipFill>
        <p:spPr>
          <a:xfrm>
            <a:off x="3347883" y="883920"/>
            <a:ext cx="7488690" cy="5873631"/>
          </a:xfrm>
          <a:prstGeom prst="rect">
            <a:avLst/>
          </a:prstGeom>
        </p:spPr>
      </p:pic>
    </p:spTree>
    <p:extLst>
      <p:ext uri="{BB962C8B-B14F-4D97-AF65-F5344CB8AC3E}">
        <p14:creationId xmlns:p14="http://schemas.microsoft.com/office/powerpoint/2010/main" val="1531579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CDC1F-8C12-5241-A741-003BA4CF6D0D}"/>
              </a:ext>
            </a:extLst>
          </p:cNvPr>
          <p:cNvSpPr>
            <a:spLocks noGrp="1"/>
          </p:cNvSpPr>
          <p:nvPr>
            <p:ph type="title"/>
          </p:nvPr>
        </p:nvSpPr>
        <p:spPr/>
        <p:txBody>
          <a:bodyPr/>
          <a:lstStyle/>
          <a:p>
            <a:r>
              <a:rPr kumimoji="1" lang="zh-CN" altLang="en-US"/>
              <a:t>预测绘画风格、流派和艺术家</a:t>
            </a:r>
          </a:p>
        </p:txBody>
      </p:sp>
      <p:sp>
        <p:nvSpPr>
          <p:cNvPr id="3" name="文本占位符 2">
            <a:extLst>
              <a:ext uri="{FF2B5EF4-FFF2-40B4-BE49-F238E27FC236}">
                <a16:creationId xmlns:a16="http://schemas.microsoft.com/office/drawing/2014/main" id="{B28E4CD6-4D32-B74C-9AE8-D7048DDCAA98}"/>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6CEB7AA2-6070-964C-AF03-D90D6A32D450}"/>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FB0A2E25-951C-8D45-9D39-6FF34E49CEBB}"/>
              </a:ext>
            </a:extLst>
          </p:cNvPr>
          <p:cNvSpPr>
            <a:spLocks noGrp="1"/>
          </p:cNvSpPr>
          <p:nvPr>
            <p:ph type="sldNum" sz="quarter" idx="12"/>
          </p:nvPr>
        </p:nvSpPr>
        <p:spPr/>
        <p:txBody>
          <a:bodyPr/>
          <a:lstStyle/>
          <a:p>
            <a:pPr>
              <a:defRPr/>
            </a:pPr>
            <a:fld id="{9F99A609-7E38-4D81-91AA-E7D54CC7FD05}" type="slidenum">
              <a:rPr lang="zh-CN" altLang="en-US" smtClean="0"/>
              <a:t>3</a:t>
            </a:fld>
            <a:endParaRPr lang="en-US" altLang="zh-CN" dirty="0"/>
          </a:p>
        </p:txBody>
      </p:sp>
    </p:spTree>
    <p:extLst>
      <p:ext uri="{BB962C8B-B14F-4D97-AF65-F5344CB8AC3E}">
        <p14:creationId xmlns:p14="http://schemas.microsoft.com/office/powerpoint/2010/main" val="3895990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5CED1-CBC6-3A4A-AA25-A277508380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7D1F752-C890-5A47-BD48-84DA074CD97F}"/>
              </a:ext>
            </a:extLst>
          </p:cNvPr>
          <p:cNvSpPr>
            <a:spLocks noGrp="1"/>
          </p:cNvSpPr>
          <p:nvPr>
            <p:ph idx="1"/>
          </p:nvPr>
        </p:nvSpPr>
        <p:spPr/>
        <p:txBody>
          <a:bodyPr/>
          <a:lstStyle/>
          <a:p>
            <a:r>
              <a:rPr kumimoji="1" lang="en-US" altLang="zh-CN"/>
              <a:t>singularity</a:t>
            </a:r>
          </a:p>
          <a:p>
            <a:endParaRPr kumimoji="1" lang="zh-CN" altLang="en-US"/>
          </a:p>
        </p:txBody>
      </p:sp>
      <p:pic>
        <p:nvPicPr>
          <p:cNvPr id="4" name="图片 3">
            <a:extLst>
              <a:ext uri="{FF2B5EF4-FFF2-40B4-BE49-F238E27FC236}">
                <a16:creationId xmlns:a16="http://schemas.microsoft.com/office/drawing/2014/main" id="{F16F4420-C0A9-864B-B616-1938F570C44D}"/>
              </a:ext>
            </a:extLst>
          </p:cNvPr>
          <p:cNvPicPr>
            <a:picLocks noChangeAspect="1"/>
          </p:cNvPicPr>
          <p:nvPr/>
        </p:nvPicPr>
        <p:blipFill>
          <a:blip r:embed="rId3"/>
          <a:stretch>
            <a:fillRect/>
          </a:stretch>
        </p:blipFill>
        <p:spPr>
          <a:xfrm>
            <a:off x="5039347" y="0"/>
            <a:ext cx="6154361" cy="6858000"/>
          </a:xfrm>
          <a:prstGeom prst="rect">
            <a:avLst/>
          </a:prstGeom>
        </p:spPr>
      </p:pic>
    </p:spTree>
    <p:extLst>
      <p:ext uri="{BB962C8B-B14F-4D97-AF65-F5344CB8AC3E}">
        <p14:creationId xmlns:p14="http://schemas.microsoft.com/office/powerpoint/2010/main" val="359930500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7C2C1F-5AE5-3745-A834-56D36302A10A}"/>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0463ACA0-7AFE-7A4B-8F65-EE62ED8F3171}"/>
              </a:ext>
            </a:extLst>
          </p:cNvPr>
          <p:cNvPicPr>
            <a:picLocks noChangeAspect="1"/>
          </p:cNvPicPr>
          <p:nvPr/>
        </p:nvPicPr>
        <p:blipFill>
          <a:blip r:embed="rId2"/>
          <a:stretch>
            <a:fillRect/>
          </a:stretch>
        </p:blipFill>
        <p:spPr>
          <a:xfrm>
            <a:off x="1802619" y="0"/>
            <a:ext cx="7815257" cy="4819408"/>
          </a:xfrm>
          <a:prstGeom prst="rect">
            <a:avLst/>
          </a:prstGeom>
        </p:spPr>
      </p:pic>
      <p:pic>
        <p:nvPicPr>
          <p:cNvPr id="4" name="图片 3">
            <a:extLst>
              <a:ext uri="{FF2B5EF4-FFF2-40B4-BE49-F238E27FC236}">
                <a16:creationId xmlns:a16="http://schemas.microsoft.com/office/drawing/2014/main" id="{BE36DF67-F020-B24D-BF21-183354D2D6F4}"/>
              </a:ext>
            </a:extLst>
          </p:cNvPr>
          <p:cNvPicPr>
            <a:picLocks noChangeAspect="1"/>
          </p:cNvPicPr>
          <p:nvPr/>
        </p:nvPicPr>
        <p:blipFill>
          <a:blip r:embed="rId3"/>
          <a:stretch>
            <a:fillRect/>
          </a:stretch>
        </p:blipFill>
        <p:spPr>
          <a:xfrm>
            <a:off x="1802619" y="4901603"/>
            <a:ext cx="7815257" cy="2385287"/>
          </a:xfrm>
          <a:prstGeom prst="rect">
            <a:avLst/>
          </a:prstGeom>
        </p:spPr>
      </p:pic>
    </p:spTree>
    <p:extLst>
      <p:ext uri="{BB962C8B-B14F-4D97-AF65-F5344CB8AC3E}">
        <p14:creationId xmlns:p14="http://schemas.microsoft.com/office/powerpoint/2010/main" val="3970362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66D70-CC39-EA47-B19E-F41AEA0614FC}"/>
              </a:ext>
            </a:extLst>
          </p:cNvPr>
          <p:cNvSpPr>
            <a:spLocks noGrp="1"/>
          </p:cNvSpPr>
          <p:nvPr>
            <p:ph type="title"/>
          </p:nvPr>
        </p:nvSpPr>
        <p:spPr/>
        <p:txBody>
          <a:bodyPr/>
          <a:lstStyle/>
          <a:p>
            <a:r>
              <a:rPr kumimoji="1" lang="en" altLang="zh-CN"/>
              <a:t>History of art paintings through the lens of entropy and complexity(</a:t>
            </a:r>
            <a:r>
              <a:rPr kumimoji="1" lang="zh-CN" altLang="en">
                <a:solidFill>
                  <a:srgbClr val="FF0000"/>
                </a:solidFill>
              </a:rPr>
              <a:t>重要</a:t>
            </a:r>
            <a:r>
              <a:rPr kumimoji="1" lang="en" altLang="zh-CN"/>
              <a:t>)</a:t>
            </a:r>
            <a:endParaRPr kumimoji="1" lang="zh-CN" altLang="en-US"/>
          </a:p>
        </p:txBody>
      </p:sp>
      <p:sp>
        <p:nvSpPr>
          <p:cNvPr id="3" name="内容占位符 2">
            <a:extLst>
              <a:ext uri="{FF2B5EF4-FFF2-40B4-BE49-F238E27FC236}">
                <a16:creationId xmlns:a16="http://schemas.microsoft.com/office/drawing/2014/main" id="{55FB83BB-B475-874D-83F6-A23F5427B6D0}"/>
              </a:ext>
            </a:extLst>
          </p:cNvPr>
          <p:cNvSpPr>
            <a:spLocks noGrp="1"/>
          </p:cNvSpPr>
          <p:nvPr>
            <p:ph idx="1"/>
          </p:nvPr>
        </p:nvSpPr>
        <p:spPr/>
        <p:txBody>
          <a:bodyPr/>
          <a:lstStyle/>
          <a:p>
            <a:r>
              <a:rPr kumimoji="1" lang="zh-CN" altLang="en-US"/>
              <a:t>背景</a:t>
            </a:r>
            <a:endParaRPr kumimoji="1" lang="en-US" altLang="zh-CN"/>
          </a:p>
          <a:p>
            <a:pPr lvl="1"/>
            <a:r>
              <a:rPr kumimoji="1" lang="zh-CN" altLang="en-US"/>
              <a:t>对艺术进行</a:t>
            </a:r>
            <a:r>
              <a:rPr kumimoji="1" lang="zh-CN" altLang="en-US">
                <a:solidFill>
                  <a:srgbClr val="FF0000"/>
                </a:solidFill>
              </a:rPr>
              <a:t>定量分析</a:t>
            </a:r>
            <a:r>
              <a:rPr kumimoji="1" lang="zh-CN" altLang="en-US"/>
              <a:t>对于更好地理解人类</a:t>
            </a:r>
            <a:r>
              <a:rPr kumimoji="1" lang="zh-CN" altLang="en-US">
                <a:solidFill>
                  <a:srgbClr val="FF0000"/>
                </a:solidFill>
              </a:rPr>
              <a:t>文化进化</a:t>
            </a:r>
            <a:r>
              <a:rPr kumimoji="1" lang="zh-CN" altLang="en-US"/>
              <a:t>至关重要</a:t>
            </a:r>
            <a:endParaRPr kumimoji="1" lang="en-US" altLang="zh-CN"/>
          </a:p>
          <a:p>
            <a:r>
              <a:rPr kumimoji="1" lang="zh-CN" altLang="en-US"/>
              <a:t>工作</a:t>
            </a:r>
            <a:endParaRPr kumimoji="1" lang="en-US" altLang="zh-CN"/>
          </a:p>
          <a:p>
            <a:pPr lvl="1"/>
            <a:r>
              <a:rPr kumimoji="1" lang="zh-CN" altLang="en-US"/>
              <a:t>我们对将近一千年的艺术史进行了近</a:t>
            </a:r>
            <a:r>
              <a:rPr kumimoji="1" lang="en-US" altLang="zh-CN">
                <a:solidFill>
                  <a:srgbClr val="FF0000"/>
                </a:solidFill>
              </a:rPr>
              <a:t>14</a:t>
            </a:r>
            <a:r>
              <a:rPr kumimoji="1" lang="zh-CN" altLang="en-US">
                <a:solidFill>
                  <a:srgbClr val="FF0000"/>
                </a:solidFill>
              </a:rPr>
              <a:t>万</a:t>
            </a:r>
            <a:r>
              <a:rPr kumimoji="1" lang="zh-CN" altLang="en-US"/>
              <a:t>幅画作的大规模定量分析。</a:t>
            </a:r>
            <a:endParaRPr kumimoji="1" lang="en-US" altLang="zh-CN"/>
          </a:p>
          <a:p>
            <a:pPr lvl="1"/>
            <a:r>
              <a:rPr kumimoji="1" lang="zh-CN" altLang="en-US"/>
              <a:t>根据图像中的</a:t>
            </a:r>
            <a:r>
              <a:rPr kumimoji="1" lang="zh-CN" altLang="en-US">
                <a:solidFill>
                  <a:srgbClr val="FF0000"/>
                </a:solidFill>
              </a:rPr>
              <a:t>局部空间模式</a:t>
            </a:r>
            <a:r>
              <a:rPr kumimoji="1" lang="zh-CN" altLang="en-US"/>
              <a:t>，我们估计每幅绘画的</a:t>
            </a:r>
            <a:r>
              <a:rPr kumimoji="1" lang="zh-CN" altLang="en-US">
                <a:solidFill>
                  <a:srgbClr val="FF0000"/>
                </a:solidFill>
              </a:rPr>
              <a:t>置换熵</a:t>
            </a:r>
            <a:r>
              <a:rPr kumimoji="1" lang="zh-CN" altLang="en-US"/>
              <a:t>和</a:t>
            </a:r>
            <a:r>
              <a:rPr lang="zh-CN" altLang="en-US">
                <a:solidFill>
                  <a:srgbClr val="FF0000"/>
                </a:solidFill>
              </a:rPr>
              <a:t>统计复杂度</a:t>
            </a:r>
            <a:r>
              <a:rPr kumimoji="1" lang="zh-CN" altLang="en-US"/>
              <a:t>。</a:t>
            </a:r>
            <a:endParaRPr kumimoji="1" lang="en-US" altLang="zh-CN"/>
          </a:p>
          <a:p>
            <a:pPr lvl="1"/>
            <a:r>
              <a:rPr kumimoji="1" lang="zh-CN" altLang="en-US"/>
              <a:t>将艺术品的</a:t>
            </a:r>
            <a:r>
              <a:rPr kumimoji="1" lang="zh-CN" altLang="en-US">
                <a:solidFill>
                  <a:srgbClr val="FF0000"/>
                </a:solidFill>
              </a:rPr>
              <a:t>视觉秩序</a:t>
            </a:r>
            <a:r>
              <a:rPr kumimoji="1" lang="zh-CN" altLang="en-US"/>
              <a:t>程度映射为一定程度的秩序</a:t>
            </a:r>
            <a:r>
              <a:rPr kumimoji="1" lang="en-US" altLang="zh-CN"/>
              <a:t>—</a:t>
            </a:r>
            <a:r>
              <a:rPr kumimoji="1" lang="zh-CN" altLang="en-US"/>
              <a:t>无序和简单</a:t>
            </a:r>
            <a:r>
              <a:rPr kumimoji="1" lang="en-US" altLang="zh-CN"/>
              <a:t>—</a:t>
            </a:r>
            <a:r>
              <a:rPr kumimoji="1" lang="zh-CN" altLang="en-US"/>
              <a:t>复杂，以局部反映艺术史学家提出的</a:t>
            </a:r>
            <a:r>
              <a:rPr kumimoji="1" lang="zh-CN" altLang="en-US">
                <a:solidFill>
                  <a:srgbClr val="FF0000"/>
                </a:solidFill>
              </a:rPr>
              <a:t>定性类别</a:t>
            </a:r>
            <a:endParaRPr kumimoji="1" lang="en-US" altLang="zh-CN">
              <a:solidFill>
                <a:srgbClr val="FF0000"/>
              </a:solidFill>
            </a:endParaRPr>
          </a:p>
          <a:p>
            <a:r>
              <a:rPr kumimoji="1" lang="zh-CN" altLang="en-US"/>
              <a:t>发现</a:t>
            </a:r>
            <a:endParaRPr kumimoji="1" lang="en-US" altLang="zh-CN"/>
          </a:p>
          <a:p>
            <a:pPr lvl="1"/>
            <a:r>
              <a:rPr kumimoji="1" lang="zh-CN" altLang="en-US"/>
              <a:t>我们证实，所识别的群体与用于定性描述样式的文本内容很好地相符，并且所应用的</a:t>
            </a:r>
            <a:r>
              <a:rPr kumimoji="1" lang="zh-CN" altLang="en-US">
                <a:solidFill>
                  <a:srgbClr val="FF0000"/>
                </a:solidFill>
              </a:rPr>
              <a:t>复杂性－熵</a:t>
            </a:r>
            <a:r>
              <a:rPr kumimoji="1" lang="zh-CN" altLang="en-US"/>
              <a:t>测度可以用于</a:t>
            </a:r>
            <a:r>
              <a:rPr kumimoji="1" lang="zh-CN" altLang="en-US">
                <a:solidFill>
                  <a:srgbClr val="FF0000"/>
                </a:solidFill>
              </a:rPr>
              <a:t>对艺术品进行有效的分类</a:t>
            </a:r>
            <a:endParaRPr kumimoji="1" lang="en-US" altLang="zh-CN">
              <a:solidFill>
                <a:srgbClr val="FF0000"/>
              </a:solidFill>
            </a:endParaRPr>
          </a:p>
          <a:p>
            <a:endParaRPr kumimoji="1" lang="zh-CN" altLang="en-US"/>
          </a:p>
        </p:txBody>
      </p:sp>
    </p:spTree>
    <p:extLst>
      <p:ext uri="{BB962C8B-B14F-4D97-AF65-F5344CB8AC3E}">
        <p14:creationId xmlns:p14="http://schemas.microsoft.com/office/powerpoint/2010/main" val="247160055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FC4F0-C0EA-A34E-BD8D-59E2837E8C7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EDA9C6-349A-F443-9CE8-22864ED990D7}"/>
              </a:ext>
            </a:extLst>
          </p:cNvPr>
          <p:cNvSpPr>
            <a:spLocks noGrp="1"/>
          </p:cNvSpPr>
          <p:nvPr>
            <p:ph idx="1"/>
          </p:nvPr>
        </p:nvSpPr>
        <p:spPr/>
        <p:txBody>
          <a:bodyPr/>
          <a:lstStyle/>
          <a:p>
            <a:r>
              <a:rPr kumimoji="1" lang="zh-CN" altLang="en-US"/>
              <a:t>数据集</a:t>
            </a:r>
            <a:endParaRPr kumimoji="1" lang="en-US" altLang="zh-CN"/>
          </a:p>
          <a:p>
            <a:pPr lvl="1"/>
            <a:r>
              <a:rPr kumimoji="1" lang="zh-CN" altLang="en-US"/>
              <a:t>从</a:t>
            </a:r>
            <a:r>
              <a:rPr kumimoji="1" lang="zh-CN" altLang="en"/>
              <a:t>（</a:t>
            </a:r>
            <a:r>
              <a:rPr kumimoji="1" lang="en" altLang="zh-CN"/>
              <a:t>https://www.wikiart.org</a:t>
            </a:r>
            <a:r>
              <a:rPr kumimoji="1" lang="zh-CN" altLang="en"/>
              <a:t>）</a:t>
            </a:r>
            <a:r>
              <a:rPr kumimoji="1" lang="zh-CN" altLang="en-US"/>
              <a:t>获得</a:t>
            </a:r>
            <a:r>
              <a:rPr kumimoji="1" lang="en-US" altLang="zh-CN">
                <a:solidFill>
                  <a:srgbClr val="FF0000"/>
                </a:solidFill>
              </a:rPr>
              <a:t>137,364</a:t>
            </a:r>
            <a:r>
              <a:rPr kumimoji="1" lang="zh-CN" altLang="en-US"/>
              <a:t>个视觉艺术作品图像（主要是绘画）的数据集。 </a:t>
            </a:r>
            <a:endParaRPr kumimoji="1" lang="en-US" altLang="zh-CN"/>
          </a:p>
          <a:p>
            <a:pPr lvl="1"/>
            <a:r>
              <a:rPr kumimoji="1" lang="zh-CN" altLang="en-US"/>
              <a:t>它包含来自</a:t>
            </a:r>
            <a:r>
              <a:rPr kumimoji="1" lang="en-US" altLang="zh-CN">
                <a:solidFill>
                  <a:srgbClr val="FF0000"/>
                </a:solidFill>
              </a:rPr>
              <a:t>2,000</a:t>
            </a:r>
            <a:r>
              <a:rPr kumimoji="1" lang="zh-CN" altLang="en-US">
                <a:solidFill>
                  <a:srgbClr val="FF0000"/>
                </a:solidFill>
              </a:rPr>
              <a:t>多个</a:t>
            </a:r>
            <a:r>
              <a:rPr kumimoji="1" lang="zh-CN" altLang="en-US"/>
              <a:t>不同</a:t>
            </a:r>
            <a:r>
              <a:rPr kumimoji="1" lang="zh-CN" altLang="en-US">
                <a:solidFill>
                  <a:srgbClr val="FF0000"/>
                </a:solidFill>
              </a:rPr>
              <a:t>艺术家</a:t>
            </a:r>
            <a:r>
              <a:rPr kumimoji="1" lang="zh-CN" altLang="en-US"/>
              <a:t>的艺术品，涵盖了</a:t>
            </a:r>
            <a:r>
              <a:rPr kumimoji="1" lang="zh-CN" altLang="en-US">
                <a:solidFill>
                  <a:srgbClr val="FF0000"/>
                </a:solidFill>
              </a:rPr>
              <a:t>一百多种风格</a:t>
            </a:r>
            <a:r>
              <a:rPr kumimoji="1" lang="zh-CN" altLang="en-US"/>
              <a:t>，跨越了一个</a:t>
            </a:r>
            <a:r>
              <a:rPr kumimoji="1" lang="zh-CN" altLang="en-US">
                <a:solidFill>
                  <a:srgbClr val="FF0000"/>
                </a:solidFill>
              </a:rPr>
              <a:t>千年的时期</a:t>
            </a:r>
            <a:r>
              <a:rPr kumimoji="1" lang="zh-CN" altLang="en-US"/>
              <a:t>。</a:t>
            </a:r>
          </a:p>
          <a:p>
            <a:endParaRPr kumimoji="1" lang="zh-CN" altLang="en-US"/>
          </a:p>
        </p:txBody>
      </p:sp>
    </p:spTree>
    <p:extLst>
      <p:ext uri="{BB962C8B-B14F-4D97-AF65-F5344CB8AC3E}">
        <p14:creationId xmlns:p14="http://schemas.microsoft.com/office/powerpoint/2010/main" val="186114007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9E9C4-767F-EE40-9D1B-826078BB1D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E5C089-0870-D749-9FB1-9EF1C2C256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297B108-1FF9-5447-8115-82CD09EE288A}"/>
              </a:ext>
            </a:extLst>
          </p:cNvPr>
          <p:cNvPicPr>
            <a:picLocks noChangeAspect="1"/>
          </p:cNvPicPr>
          <p:nvPr/>
        </p:nvPicPr>
        <p:blipFill>
          <a:blip r:embed="rId3"/>
          <a:stretch>
            <a:fillRect/>
          </a:stretch>
        </p:blipFill>
        <p:spPr>
          <a:xfrm>
            <a:off x="335360" y="1408369"/>
            <a:ext cx="5637737" cy="4232485"/>
          </a:xfrm>
          <a:prstGeom prst="rect">
            <a:avLst/>
          </a:prstGeom>
        </p:spPr>
      </p:pic>
      <p:pic>
        <p:nvPicPr>
          <p:cNvPr id="5" name="图片 4">
            <a:extLst>
              <a:ext uri="{FF2B5EF4-FFF2-40B4-BE49-F238E27FC236}">
                <a16:creationId xmlns:a16="http://schemas.microsoft.com/office/drawing/2014/main" id="{5C58B88D-DC07-4D47-9857-83390B1BB87D}"/>
              </a:ext>
            </a:extLst>
          </p:cNvPr>
          <p:cNvPicPr>
            <a:picLocks noChangeAspect="1"/>
          </p:cNvPicPr>
          <p:nvPr/>
        </p:nvPicPr>
        <p:blipFill>
          <a:blip r:embed="rId4"/>
          <a:stretch>
            <a:fillRect/>
          </a:stretch>
        </p:blipFill>
        <p:spPr>
          <a:xfrm>
            <a:off x="6111472" y="1408369"/>
            <a:ext cx="5474984" cy="4232485"/>
          </a:xfrm>
          <a:prstGeom prst="rect">
            <a:avLst/>
          </a:prstGeom>
        </p:spPr>
      </p:pic>
    </p:spTree>
    <p:extLst>
      <p:ext uri="{BB962C8B-B14F-4D97-AF65-F5344CB8AC3E}">
        <p14:creationId xmlns:p14="http://schemas.microsoft.com/office/powerpoint/2010/main" val="88877312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3638E-694A-F447-84CC-CD728EE0EC0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41115BB-5BC5-7840-967B-5259520A799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6E9597A-22AF-7C45-AE01-1D7FBD26093A}"/>
              </a:ext>
            </a:extLst>
          </p:cNvPr>
          <p:cNvPicPr>
            <a:picLocks noChangeAspect="1"/>
          </p:cNvPicPr>
          <p:nvPr/>
        </p:nvPicPr>
        <p:blipFill>
          <a:blip r:embed="rId3"/>
          <a:stretch>
            <a:fillRect/>
          </a:stretch>
        </p:blipFill>
        <p:spPr>
          <a:xfrm>
            <a:off x="4658077" y="1671667"/>
            <a:ext cx="7533924" cy="3643761"/>
          </a:xfrm>
          <a:prstGeom prst="rect">
            <a:avLst/>
          </a:prstGeom>
        </p:spPr>
      </p:pic>
      <p:pic>
        <p:nvPicPr>
          <p:cNvPr id="5" name="图片 4">
            <a:extLst>
              <a:ext uri="{FF2B5EF4-FFF2-40B4-BE49-F238E27FC236}">
                <a16:creationId xmlns:a16="http://schemas.microsoft.com/office/drawing/2014/main" id="{CDBE31DA-7927-1D42-9B62-74CE7241DA32}"/>
              </a:ext>
            </a:extLst>
          </p:cNvPr>
          <p:cNvPicPr>
            <a:picLocks noChangeAspect="1"/>
          </p:cNvPicPr>
          <p:nvPr/>
        </p:nvPicPr>
        <p:blipFill>
          <a:blip r:embed="rId4"/>
          <a:stretch>
            <a:fillRect/>
          </a:stretch>
        </p:blipFill>
        <p:spPr>
          <a:xfrm>
            <a:off x="335359" y="1671667"/>
            <a:ext cx="4312177" cy="3570593"/>
          </a:xfrm>
          <a:prstGeom prst="rect">
            <a:avLst/>
          </a:prstGeom>
        </p:spPr>
      </p:pic>
    </p:spTree>
    <p:extLst>
      <p:ext uri="{BB962C8B-B14F-4D97-AF65-F5344CB8AC3E}">
        <p14:creationId xmlns:p14="http://schemas.microsoft.com/office/powerpoint/2010/main" val="11316876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E4E61-3E8B-AD44-BADB-678798802083}"/>
              </a:ext>
            </a:extLst>
          </p:cNvPr>
          <p:cNvSpPr>
            <a:spLocks noGrp="1"/>
          </p:cNvSpPr>
          <p:nvPr>
            <p:ph type="title"/>
          </p:nvPr>
        </p:nvSpPr>
        <p:spPr/>
        <p:txBody>
          <a:bodyPr/>
          <a:lstStyle/>
          <a:p>
            <a:r>
              <a:rPr kumimoji="1" lang="en" altLang="zh-CN"/>
              <a:t>Quantifying the development of user- generated art during 2001–2010</a:t>
            </a:r>
            <a:endParaRPr kumimoji="1" lang="zh-CN" altLang="en-US"/>
          </a:p>
        </p:txBody>
      </p:sp>
      <p:sp>
        <p:nvSpPr>
          <p:cNvPr id="3" name="内容占位符 2">
            <a:extLst>
              <a:ext uri="{FF2B5EF4-FFF2-40B4-BE49-F238E27FC236}">
                <a16:creationId xmlns:a16="http://schemas.microsoft.com/office/drawing/2014/main" id="{05329151-6F66-0B42-9063-149D739DAE34}"/>
              </a:ext>
            </a:extLst>
          </p:cNvPr>
          <p:cNvSpPr>
            <a:spLocks noGrp="1"/>
          </p:cNvSpPr>
          <p:nvPr>
            <p:ph idx="1"/>
          </p:nvPr>
        </p:nvSpPr>
        <p:spPr/>
        <p:txBody>
          <a:bodyPr/>
          <a:lstStyle/>
          <a:p>
            <a:r>
              <a:rPr kumimoji="1" lang="zh-CN" altLang="en-US"/>
              <a:t>背景</a:t>
            </a:r>
            <a:endParaRPr kumimoji="1" lang="en-US" altLang="zh-CN"/>
          </a:p>
          <a:p>
            <a:pPr lvl="1"/>
            <a:r>
              <a:rPr kumimoji="1" lang="zh-CN" altLang="en-US"/>
              <a:t>文化和艺术表达如何随着时间而变化</a:t>
            </a:r>
            <a:endParaRPr kumimoji="1" lang="en-US" altLang="zh-CN"/>
          </a:p>
          <a:p>
            <a:r>
              <a:rPr kumimoji="1" lang="zh-CN" altLang="en-US"/>
              <a:t>工作</a:t>
            </a:r>
            <a:endParaRPr kumimoji="1" lang="en-US" altLang="zh-CN"/>
          </a:p>
          <a:p>
            <a:pPr lvl="1"/>
            <a:r>
              <a:rPr kumimoji="1" lang="zh-CN" altLang="en-US"/>
              <a:t>我们的论文首次对</a:t>
            </a:r>
            <a:r>
              <a:rPr kumimoji="1" lang="zh-CN" altLang="en-US">
                <a:solidFill>
                  <a:srgbClr val="FF0000"/>
                </a:solidFill>
              </a:rPr>
              <a:t>社交网络</a:t>
            </a:r>
            <a:r>
              <a:rPr kumimoji="1" lang="zh-CN" altLang="en-US"/>
              <a:t>用户创建的</a:t>
            </a:r>
            <a:r>
              <a:rPr kumimoji="1" lang="zh-CN" altLang="en-US">
                <a:solidFill>
                  <a:srgbClr val="FF0000"/>
                </a:solidFill>
              </a:rPr>
              <a:t>视觉艺术的历史变化</a:t>
            </a:r>
            <a:r>
              <a:rPr kumimoji="1" lang="zh-CN" altLang="en-US"/>
              <a:t>进行了定量分析</a:t>
            </a:r>
            <a:endParaRPr kumimoji="1" lang="en-US" altLang="zh-CN"/>
          </a:p>
          <a:p>
            <a:r>
              <a:rPr kumimoji="1" lang="zh-CN" altLang="en-US"/>
              <a:t>发现</a:t>
            </a:r>
            <a:endParaRPr kumimoji="1" lang="en-US" altLang="zh-CN"/>
          </a:p>
          <a:p>
            <a:pPr lvl="1"/>
            <a:r>
              <a:rPr kumimoji="1" lang="zh-CN" altLang="en-US"/>
              <a:t>在这十年中，</a:t>
            </a:r>
            <a:r>
              <a:rPr kumimoji="1" lang="zh-CN" altLang="en-US">
                <a:solidFill>
                  <a:srgbClr val="FF0000"/>
                </a:solidFill>
              </a:rPr>
              <a:t>传统艺术</a:t>
            </a:r>
            <a:r>
              <a:rPr kumimoji="1" lang="zh-CN" altLang="en-US"/>
              <a:t>和</a:t>
            </a:r>
            <a:r>
              <a:rPr kumimoji="1" lang="zh-CN" altLang="en-US">
                <a:solidFill>
                  <a:srgbClr val="FF0000"/>
                </a:solidFill>
              </a:rPr>
              <a:t>数字艺术</a:t>
            </a:r>
            <a:r>
              <a:rPr kumimoji="1" lang="zh-CN" altLang="en-US"/>
              <a:t>在十年期间发生了许多逐渐而系统的变化</a:t>
            </a:r>
            <a:endParaRPr kumimoji="1" lang="en-US" altLang="zh-CN"/>
          </a:p>
          <a:p>
            <a:r>
              <a:rPr kumimoji="1" lang="zh-CN" altLang="en-US"/>
              <a:t>数据集</a:t>
            </a:r>
            <a:endParaRPr kumimoji="1" lang="en-US" altLang="zh-CN"/>
          </a:p>
          <a:p>
            <a:pPr lvl="1"/>
            <a:r>
              <a:rPr kumimoji="1" lang="en" altLang="zh-CN"/>
              <a:t>DeviantArt</a:t>
            </a:r>
          </a:p>
          <a:p>
            <a:pPr lvl="1"/>
            <a:r>
              <a:rPr kumimoji="1" lang="en" altLang="zh-CN"/>
              <a:t>“The world’s largest online art gallery and community”</a:t>
            </a:r>
          </a:p>
          <a:p>
            <a:pPr lvl="1"/>
            <a:r>
              <a:rPr kumimoji="1" lang="en" altLang="zh-CN"/>
              <a:t>25 million members and 246 million submitted artworks</a:t>
            </a:r>
            <a:endParaRPr kumimoji="1" lang="zh-CN" altLang="en-US"/>
          </a:p>
        </p:txBody>
      </p:sp>
    </p:spTree>
    <p:extLst>
      <p:ext uri="{BB962C8B-B14F-4D97-AF65-F5344CB8AC3E}">
        <p14:creationId xmlns:p14="http://schemas.microsoft.com/office/powerpoint/2010/main" val="364857134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0FFA96-9D26-2C4F-83CD-E9251E242558}"/>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EBEEA78F-B92C-E246-9390-2CD21D84B149}"/>
              </a:ext>
            </a:extLst>
          </p:cNvPr>
          <p:cNvPicPr>
            <a:picLocks noChangeAspect="1"/>
          </p:cNvPicPr>
          <p:nvPr/>
        </p:nvPicPr>
        <p:blipFill>
          <a:blip r:embed="rId2"/>
          <a:stretch>
            <a:fillRect/>
          </a:stretch>
        </p:blipFill>
        <p:spPr>
          <a:xfrm>
            <a:off x="0" y="696962"/>
            <a:ext cx="5248779" cy="2855706"/>
          </a:xfrm>
          <a:prstGeom prst="rect">
            <a:avLst/>
          </a:prstGeom>
        </p:spPr>
      </p:pic>
      <p:pic>
        <p:nvPicPr>
          <p:cNvPr id="4" name="图片 3">
            <a:extLst>
              <a:ext uri="{FF2B5EF4-FFF2-40B4-BE49-F238E27FC236}">
                <a16:creationId xmlns:a16="http://schemas.microsoft.com/office/drawing/2014/main" id="{DA47F2E7-91B1-2D4A-9A7D-46A4509615A8}"/>
              </a:ext>
            </a:extLst>
          </p:cNvPr>
          <p:cNvPicPr>
            <a:picLocks noChangeAspect="1"/>
          </p:cNvPicPr>
          <p:nvPr/>
        </p:nvPicPr>
        <p:blipFill>
          <a:blip r:embed="rId3"/>
          <a:stretch>
            <a:fillRect/>
          </a:stretch>
        </p:blipFill>
        <p:spPr>
          <a:xfrm>
            <a:off x="5911718" y="472150"/>
            <a:ext cx="5117962" cy="3080518"/>
          </a:xfrm>
          <a:prstGeom prst="rect">
            <a:avLst/>
          </a:prstGeom>
        </p:spPr>
      </p:pic>
      <p:pic>
        <p:nvPicPr>
          <p:cNvPr id="5" name="图片 4">
            <a:extLst>
              <a:ext uri="{FF2B5EF4-FFF2-40B4-BE49-F238E27FC236}">
                <a16:creationId xmlns:a16="http://schemas.microsoft.com/office/drawing/2014/main" id="{4B13D10A-EF03-8E4A-93E7-BED33DA64C4A}"/>
              </a:ext>
            </a:extLst>
          </p:cNvPr>
          <p:cNvPicPr>
            <a:picLocks noChangeAspect="1"/>
          </p:cNvPicPr>
          <p:nvPr/>
        </p:nvPicPr>
        <p:blipFill>
          <a:blip r:embed="rId4"/>
          <a:stretch>
            <a:fillRect/>
          </a:stretch>
        </p:blipFill>
        <p:spPr>
          <a:xfrm>
            <a:off x="199167" y="3552667"/>
            <a:ext cx="5049611" cy="3091191"/>
          </a:xfrm>
          <a:prstGeom prst="rect">
            <a:avLst/>
          </a:prstGeom>
        </p:spPr>
      </p:pic>
      <p:pic>
        <p:nvPicPr>
          <p:cNvPr id="6" name="图片 5">
            <a:extLst>
              <a:ext uri="{FF2B5EF4-FFF2-40B4-BE49-F238E27FC236}">
                <a16:creationId xmlns:a16="http://schemas.microsoft.com/office/drawing/2014/main" id="{CBE97E31-1A96-0F49-90A6-0E21DEF0FB11}"/>
              </a:ext>
            </a:extLst>
          </p:cNvPr>
          <p:cNvPicPr>
            <a:picLocks noChangeAspect="1"/>
          </p:cNvPicPr>
          <p:nvPr/>
        </p:nvPicPr>
        <p:blipFill>
          <a:blip r:embed="rId5"/>
          <a:stretch>
            <a:fillRect/>
          </a:stretch>
        </p:blipFill>
        <p:spPr>
          <a:xfrm>
            <a:off x="5911718" y="3552667"/>
            <a:ext cx="5212728" cy="3135072"/>
          </a:xfrm>
          <a:prstGeom prst="rect">
            <a:avLst/>
          </a:prstGeom>
        </p:spPr>
      </p:pic>
    </p:spTree>
    <p:extLst>
      <p:ext uri="{BB962C8B-B14F-4D97-AF65-F5344CB8AC3E}">
        <p14:creationId xmlns:p14="http://schemas.microsoft.com/office/powerpoint/2010/main" val="25228920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2785A-001B-2944-A61A-F718BA8A6A52}"/>
              </a:ext>
            </a:extLst>
          </p:cNvPr>
          <p:cNvSpPr>
            <a:spLocks noGrp="1"/>
          </p:cNvSpPr>
          <p:nvPr>
            <p:ph type="title"/>
          </p:nvPr>
        </p:nvSpPr>
        <p:spPr/>
        <p:txBody>
          <a:bodyPr/>
          <a:lstStyle/>
          <a:p>
            <a:r>
              <a:rPr kumimoji="1" lang="en" altLang="zh-CN" b="0"/>
              <a:t>Topological invariants can be used to quantify complexity in abstract paintings</a:t>
            </a:r>
            <a:endParaRPr kumimoji="1" lang="zh-CN" altLang="en-US" b="0"/>
          </a:p>
        </p:txBody>
      </p:sp>
      <p:sp>
        <p:nvSpPr>
          <p:cNvPr id="3" name="内容占位符 2">
            <a:extLst>
              <a:ext uri="{FF2B5EF4-FFF2-40B4-BE49-F238E27FC236}">
                <a16:creationId xmlns:a16="http://schemas.microsoft.com/office/drawing/2014/main" id="{7531EE60-9FFA-AD47-B8D2-3A4D093CEC76}"/>
              </a:ext>
            </a:extLst>
          </p:cNvPr>
          <p:cNvSpPr>
            <a:spLocks noGrp="1"/>
          </p:cNvSpPr>
          <p:nvPr>
            <p:ph idx="1"/>
          </p:nvPr>
        </p:nvSpPr>
        <p:spPr/>
        <p:txBody>
          <a:bodyPr/>
          <a:lstStyle/>
          <a:p>
            <a:r>
              <a:rPr kumimoji="1" lang="zh-CN" altLang="en-US"/>
              <a:t>背景</a:t>
            </a:r>
            <a:endParaRPr kumimoji="1" lang="en-US" altLang="zh-CN"/>
          </a:p>
          <a:p>
            <a:pPr lvl="1"/>
            <a:r>
              <a:rPr kumimoji="1" lang="zh-CN" altLang="en-US"/>
              <a:t>抽象艺术呼唤着</a:t>
            </a:r>
            <a:r>
              <a:rPr kumimoji="1" lang="zh-CN" altLang="en-US">
                <a:solidFill>
                  <a:srgbClr val="FF0000"/>
                </a:solidFill>
              </a:rPr>
              <a:t>复杂性</a:t>
            </a:r>
            <a:r>
              <a:rPr kumimoji="1" lang="zh-CN" altLang="en-US"/>
              <a:t>：它的视觉语言故意创建复杂的图像，这些图像是艺术家驱动的真实世界的扭曲视觉。</a:t>
            </a:r>
            <a:endParaRPr kumimoji="1" lang="en-US" altLang="zh-CN"/>
          </a:p>
          <a:p>
            <a:r>
              <a:rPr kumimoji="1" lang="zh-CN" altLang="en-US"/>
              <a:t>工作</a:t>
            </a:r>
            <a:endParaRPr kumimoji="1" lang="en-US" altLang="zh-CN"/>
          </a:p>
          <a:p>
            <a:pPr lvl="1"/>
            <a:r>
              <a:rPr kumimoji="1" lang="zh-CN" altLang="en-US"/>
              <a:t>可以通过确定与图像相关的</a:t>
            </a:r>
            <a:r>
              <a:rPr kumimoji="1" lang="en-US" altLang="zh-CN"/>
              <a:t>betti</a:t>
            </a:r>
            <a:r>
              <a:rPr kumimoji="1" lang="zh-CN" altLang="en-US"/>
              <a:t>数的值来客观地评估抽象绘画的</a:t>
            </a:r>
            <a:r>
              <a:rPr kumimoji="1" lang="zh-CN" altLang="en-US">
                <a:solidFill>
                  <a:srgbClr val="FF0000"/>
                </a:solidFill>
              </a:rPr>
              <a:t>复杂性</a:t>
            </a:r>
            <a:endParaRPr kumimoji="1" lang="en-US" altLang="zh-CN">
              <a:solidFill>
                <a:srgbClr val="FF0000"/>
              </a:solidFill>
            </a:endParaRPr>
          </a:p>
          <a:p>
            <a:r>
              <a:rPr kumimoji="1" lang="zh-CN" altLang="en-US"/>
              <a:t>发现</a:t>
            </a:r>
            <a:endParaRPr kumimoji="1" lang="en-US" altLang="zh-CN"/>
          </a:p>
          <a:p>
            <a:pPr lvl="1"/>
            <a:r>
              <a:rPr kumimoji="1" lang="zh-CN" altLang="en-US"/>
              <a:t>证明了</a:t>
            </a:r>
            <a:r>
              <a:rPr kumimoji="1" lang="en-US" altLang="zh-CN"/>
              <a:t>Pollock</a:t>
            </a:r>
            <a:r>
              <a:rPr kumimoji="1" lang="zh-CN" altLang="en-US"/>
              <a:t>的著名滴灌技术所产生的复杂性要比不同作者的许多其他抽象画要优越</a:t>
            </a:r>
            <a:endParaRPr kumimoji="1" lang="en-US" altLang="zh-CN"/>
          </a:p>
          <a:p>
            <a:pPr lvl="1"/>
            <a:r>
              <a:rPr kumimoji="1" lang="zh-CN" altLang="en-US"/>
              <a:t>先前讨论的仅考虑分形特性相反，复杂度并不会随时间增加</a:t>
            </a:r>
            <a:endParaRPr kumimoji="1" lang="en-US" altLang="zh-CN"/>
          </a:p>
          <a:p>
            <a:pPr lvl="1"/>
            <a:r>
              <a:rPr kumimoji="1" lang="zh-CN" altLang="en-US"/>
              <a:t>复杂度会显示某年的局部最大值，这与</a:t>
            </a:r>
            <a:r>
              <a:rPr kumimoji="1" lang="en" altLang="zh-CN"/>
              <a:t>Pollock</a:t>
            </a:r>
            <a:r>
              <a:rPr kumimoji="1" lang="zh-CN" altLang="en-US"/>
              <a:t>完善其技术的时间相吻合</a:t>
            </a:r>
            <a:endParaRPr kumimoji="1" lang="en-US" altLang="zh-CN"/>
          </a:p>
          <a:p>
            <a:r>
              <a:rPr kumimoji="1" lang="zh-CN" altLang="en-US"/>
              <a:t>都是和</a:t>
            </a:r>
            <a:r>
              <a:rPr kumimoji="1" lang="en" altLang="zh-CN">
                <a:solidFill>
                  <a:srgbClr val="FF0000"/>
                </a:solidFill>
              </a:rPr>
              <a:t>complexity</a:t>
            </a:r>
            <a:r>
              <a:rPr kumimoji="1" lang="zh-CN" altLang="en"/>
              <a:t>有关</a:t>
            </a:r>
            <a:endParaRPr kumimoji="1" lang="en-US" altLang="zh-CN"/>
          </a:p>
        </p:txBody>
      </p:sp>
    </p:spTree>
    <p:extLst>
      <p:ext uri="{BB962C8B-B14F-4D97-AF65-F5344CB8AC3E}">
        <p14:creationId xmlns:p14="http://schemas.microsoft.com/office/powerpoint/2010/main" val="2983132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36EC5-0912-2843-BBF5-36134F148378}"/>
              </a:ext>
            </a:extLst>
          </p:cNvPr>
          <p:cNvSpPr>
            <a:spLocks noGrp="1"/>
          </p:cNvSpPr>
          <p:nvPr>
            <p:ph type="title"/>
          </p:nvPr>
        </p:nvSpPr>
        <p:spPr/>
        <p:txBody>
          <a:bodyPr/>
          <a:lstStyle/>
          <a:p>
            <a:r>
              <a:rPr kumimoji="1" lang="en" altLang="zh-CN"/>
              <a:t>Quantifying Creativity in Art Networks</a:t>
            </a:r>
            <a:endParaRPr kumimoji="1" lang="zh-CN" altLang="en-US"/>
          </a:p>
        </p:txBody>
      </p:sp>
      <p:sp>
        <p:nvSpPr>
          <p:cNvPr id="3" name="内容占位符 2">
            <a:extLst>
              <a:ext uri="{FF2B5EF4-FFF2-40B4-BE49-F238E27FC236}">
                <a16:creationId xmlns:a16="http://schemas.microsoft.com/office/drawing/2014/main" id="{57C7A014-0D41-AB4E-B97C-20D991770A8B}"/>
              </a:ext>
            </a:extLst>
          </p:cNvPr>
          <p:cNvSpPr>
            <a:spLocks noGrp="1"/>
          </p:cNvSpPr>
          <p:nvPr>
            <p:ph idx="1"/>
          </p:nvPr>
        </p:nvSpPr>
        <p:spPr/>
        <p:txBody>
          <a:bodyPr/>
          <a:lstStyle/>
          <a:p>
            <a:r>
              <a:rPr kumimoji="1" lang="zh-CN" altLang="en-US"/>
              <a:t>背景</a:t>
            </a:r>
            <a:endParaRPr kumimoji="1" lang="en-US" altLang="zh-CN"/>
          </a:p>
          <a:p>
            <a:pPr lvl="1"/>
            <a:r>
              <a:rPr kumimoji="1" lang="zh-CN" altLang="en-US"/>
              <a:t>可以开发一种计算机算法来评估绘画在艺术史中的背景下的</a:t>
            </a:r>
            <a:r>
              <a:rPr kumimoji="1" lang="zh-CN" altLang="en-US">
                <a:solidFill>
                  <a:srgbClr val="FF0000"/>
                </a:solidFill>
              </a:rPr>
              <a:t>创造力</a:t>
            </a:r>
            <a:r>
              <a:rPr kumimoji="1" lang="zh-CN" altLang="en-US"/>
              <a:t>吗？</a:t>
            </a:r>
            <a:endParaRPr kumimoji="1" lang="en-US" altLang="zh-CN"/>
          </a:p>
          <a:p>
            <a:r>
              <a:rPr kumimoji="1" lang="zh-CN" altLang="en-US"/>
              <a:t>工作</a:t>
            </a:r>
            <a:endParaRPr kumimoji="1" lang="en-US" altLang="zh-CN"/>
          </a:p>
          <a:p>
            <a:pPr lvl="1"/>
            <a:r>
              <a:rPr kumimoji="1" lang="zh-CN" altLang="en-US"/>
              <a:t>提出了一种新颖的计算框架，用于评估诸如绘画，雕塑，诗歌等创意产品的</a:t>
            </a:r>
            <a:r>
              <a:rPr kumimoji="1" lang="zh-CN" altLang="en-US">
                <a:solidFill>
                  <a:srgbClr val="FF0000"/>
                </a:solidFill>
              </a:rPr>
              <a:t>创造力</a:t>
            </a:r>
            <a:r>
              <a:rPr kumimoji="1" lang="zh-CN" altLang="en-US"/>
              <a:t>。</a:t>
            </a:r>
            <a:endParaRPr kumimoji="1" lang="en-US" altLang="zh-CN"/>
          </a:p>
          <a:p>
            <a:pPr lvl="1"/>
            <a:r>
              <a:rPr kumimoji="1" lang="zh-CN" altLang="en-US"/>
              <a:t>构建了一个创意蕴涵网络</a:t>
            </a:r>
            <a:endParaRPr kumimoji="1" lang="en-US" altLang="zh-CN"/>
          </a:p>
          <a:p>
            <a:r>
              <a:rPr kumimoji="1" lang="zh-CN" altLang="en-US"/>
              <a:t>发现</a:t>
            </a:r>
            <a:endParaRPr kumimoji="1" lang="en-US" altLang="zh-CN"/>
          </a:p>
          <a:p>
            <a:pPr lvl="1"/>
            <a:r>
              <a:rPr kumimoji="1" lang="zh-CN" altLang="en-US"/>
              <a:t>对超过</a:t>
            </a:r>
            <a:r>
              <a:rPr kumimoji="1" lang="en-US" altLang="zh-CN"/>
              <a:t>62K</a:t>
            </a:r>
            <a:r>
              <a:rPr kumimoji="1" lang="zh-CN" altLang="en-US"/>
              <a:t>幅画作的两个数据集进行了实验，以说明所提出框架的行为</a:t>
            </a:r>
            <a:endParaRPr kumimoji="1" lang="en-US" altLang="zh-CN"/>
          </a:p>
          <a:p>
            <a:pPr lvl="1"/>
            <a:endParaRPr kumimoji="1" lang="zh-CN" altLang="en-US"/>
          </a:p>
        </p:txBody>
      </p:sp>
    </p:spTree>
    <p:extLst>
      <p:ext uri="{BB962C8B-B14F-4D97-AF65-F5344CB8AC3E}">
        <p14:creationId xmlns:p14="http://schemas.microsoft.com/office/powerpoint/2010/main" val="32086402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C0239-B0F3-F440-995E-D63799456A23}"/>
              </a:ext>
            </a:extLst>
          </p:cNvPr>
          <p:cNvSpPr>
            <a:spLocks noGrp="1"/>
          </p:cNvSpPr>
          <p:nvPr>
            <p:ph type="title"/>
          </p:nvPr>
        </p:nvSpPr>
        <p:spPr/>
        <p:txBody>
          <a:bodyPr/>
          <a:lstStyle/>
          <a:p>
            <a:r>
              <a:rPr kumimoji="1" lang="en" altLang="zh-CN"/>
              <a:t>A Unified Framework for Painting Classification </a:t>
            </a:r>
            <a:endParaRPr kumimoji="1" lang="zh-CN" altLang="en-US"/>
          </a:p>
        </p:txBody>
      </p:sp>
      <p:sp>
        <p:nvSpPr>
          <p:cNvPr id="3" name="内容占位符 2">
            <a:extLst>
              <a:ext uri="{FF2B5EF4-FFF2-40B4-BE49-F238E27FC236}">
                <a16:creationId xmlns:a16="http://schemas.microsoft.com/office/drawing/2014/main" id="{11DE499F-17B2-0149-A0D7-B9BF60715087}"/>
              </a:ext>
            </a:extLst>
          </p:cNvPr>
          <p:cNvSpPr>
            <a:spLocks noGrp="1"/>
          </p:cNvSpPr>
          <p:nvPr>
            <p:ph idx="1"/>
          </p:nvPr>
        </p:nvSpPr>
        <p:spPr/>
        <p:txBody>
          <a:bodyPr/>
          <a:lstStyle/>
          <a:p>
            <a:r>
              <a:rPr kumimoji="1" lang="zh-CN" altLang="en-US"/>
              <a:t>背景</a:t>
            </a:r>
            <a:endParaRPr kumimoji="1" lang="en-US" altLang="zh-CN"/>
          </a:p>
          <a:p>
            <a:pPr lvl="1"/>
            <a:r>
              <a:rPr kumimoji="1" lang="zh-CN" altLang="en-US"/>
              <a:t>便于检索绘画作品、也是能测量艺术作品相似性</a:t>
            </a:r>
            <a:endParaRPr kumimoji="1" lang="en-US" altLang="zh-CN"/>
          </a:p>
          <a:p>
            <a:r>
              <a:rPr kumimoji="1" lang="zh-CN" altLang="en-US"/>
              <a:t>工作</a:t>
            </a:r>
            <a:endParaRPr kumimoji="1" lang="en-US" altLang="zh-CN"/>
          </a:p>
          <a:p>
            <a:pPr lvl="1"/>
            <a:r>
              <a:rPr kumimoji="1" lang="zh-CN" altLang="en-US"/>
              <a:t>调查视觉特征和度量学习方法的完整列表，以学习绘画之间的优化相似性度量</a:t>
            </a:r>
            <a:endParaRPr kumimoji="1" lang="en-US" altLang="zh-CN"/>
          </a:p>
          <a:p>
            <a:r>
              <a:rPr kumimoji="1" lang="zh-CN" altLang="en-US"/>
              <a:t>发现</a:t>
            </a:r>
            <a:endParaRPr kumimoji="1" lang="en-US" altLang="zh-CN"/>
          </a:p>
          <a:p>
            <a:pPr lvl="1"/>
            <a:r>
              <a:rPr kumimoji="1" lang="zh-CN" altLang="en-US"/>
              <a:t>能够做出与美学相关的语义级别的判断，例如</a:t>
            </a:r>
            <a:r>
              <a:rPr kumimoji="1" lang="zh-CN" altLang="en-US">
                <a:solidFill>
                  <a:srgbClr val="FF0000"/>
                </a:solidFill>
              </a:rPr>
              <a:t>预测绘画的风格，流派和艺术家</a:t>
            </a:r>
            <a:endParaRPr kumimoji="1" lang="en-US" altLang="zh-CN">
              <a:solidFill>
                <a:srgbClr val="FF0000"/>
              </a:solidFill>
            </a:endParaRPr>
          </a:p>
          <a:p>
            <a:r>
              <a:rPr kumimoji="1" lang="en-US" altLang="zh-CN"/>
              <a:t>dataset</a:t>
            </a:r>
          </a:p>
          <a:p>
            <a:pPr lvl="1"/>
            <a:r>
              <a:rPr kumimoji="1" lang="en-US" altLang="zh-CN"/>
              <a:t>http://www.wikiart.org/</a:t>
            </a:r>
          </a:p>
          <a:p>
            <a:endParaRPr kumimoji="1" lang="en-US" altLang="zh-CN"/>
          </a:p>
          <a:p>
            <a:pPr lvl="1"/>
            <a:endParaRPr kumimoji="1" lang="en-US" altLang="zh-CN"/>
          </a:p>
          <a:p>
            <a:pPr lvl="1"/>
            <a:endParaRPr kumimoji="1" lang="zh-CN" altLang="en-US"/>
          </a:p>
        </p:txBody>
      </p:sp>
    </p:spTree>
    <p:extLst>
      <p:ext uri="{BB962C8B-B14F-4D97-AF65-F5344CB8AC3E}">
        <p14:creationId xmlns:p14="http://schemas.microsoft.com/office/powerpoint/2010/main" val="356812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A7664-18EA-2B4D-A6D1-6A249575640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3F3E37-734B-AD48-9723-F6528570721B}"/>
              </a:ext>
            </a:extLst>
          </p:cNvPr>
          <p:cNvSpPr>
            <a:spLocks noGrp="1"/>
          </p:cNvSpPr>
          <p:nvPr>
            <p:ph idx="1"/>
          </p:nvPr>
        </p:nvSpPr>
        <p:spPr/>
        <p:txBody>
          <a:bodyPr/>
          <a:lstStyle/>
          <a:p>
            <a:r>
              <a:rPr kumimoji="1" lang="en-US" altLang="zh-CN"/>
              <a:t>dataset</a:t>
            </a:r>
          </a:p>
          <a:p>
            <a:pPr lvl="1"/>
            <a:r>
              <a:rPr kumimoji="1" lang="en" altLang="zh-CN"/>
              <a:t>Artchive:</a:t>
            </a:r>
          </a:p>
          <a:p>
            <a:pPr lvl="2"/>
            <a:r>
              <a:rPr kumimoji="1" lang="en" altLang="zh-CN"/>
              <a:t>This dataset was previously used for style classification and influence discov- ery [Saleh et al., 2014]</a:t>
            </a:r>
          </a:p>
          <a:p>
            <a:pPr lvl="2"/>
            <a:r>
              <a:rPr kumimoji="1" lang="en" altLang="zh-CN"/>
              <a:t>It contains a total of </a:t>
            </a:r>
            <a:r>
              <a:rPr kumimoji="1" lang="en" altLang="zh-CN">
                <a:solidFill>
                  <a:srgbClr val="FF0000"/>
                </a:solidFill>
              </a:rPr>
              <a:t>1710 images</a:t>
            </a:r>
            <a:r>
              <a:rPr kumimoji="1" lang="en" altLang="zh-CN"/>
              <a:t> of art works (paintings and sculptures) by 66 artists, from </a:t>
            </a:r>
            <a:r>
              <a:rPr kumimoji="1" lang="en" altLang="zh-CN">
                <a:solidFill>
                  <a:srgbClr val="FF0000"/>
                </a:solidFill>
              </a:rPr>
              <a:t>13 different styles </a:t>
            </a:r>
            <a:r>
              <a:rPr kumimoji="1" lang="en" altLang="zh-CN"/>
              <a:t>ranging from </a:t>
            </a:r>
            <a:r>
              <a:rPr kumimoji="1" lang="en" altLang="zh-CN">
                <a:solidFill>
                  <a:srgbClr val="FF0000"/>
                </a:solidFill>
              </a:rPr>
              <a:t>AD 1412 to 1996</a:t>
            </a:r>
          </a:p>
          <a:p>
            <a:pPr lvl="1"/>
            <a:r>
              <a:rPr kumimoji="1" lang="en" altLang="zh-CN"/>
              <a:t>Wikiart.org</a:t>
            </a:r>
            <a:endParaRPr kumimoji="1" lang="zh-CN" altLang="en-US"/>
          </a:p>
        </p:txBody>
      </p:sp>
    </p:spTree>
    <p:extLst>
      <p:ext uri="{BB962C8B-B14F-4D97-AF65-F5344CB8AC3E}">
        <p14:creationId xmlns:p14="http://schemas.microsoft.com/office/powerpoint/2010/main" val="399716004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ED87EE-DD97-F546-9B7A-920B7C21F983}"/>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5F8B3C09-EE8A-BD4F-B1CD-3A066DFA13FD}"/>
              </a:ext>
            </a:extLst>
          </p:cNvPr>
          <p:cNvPicPr>
            <a:picLocks noChangeAspect="1"/>
          </p:cNvPicPr>
          <p:nvPr/>
        </p:nvPicPr>
        <p:blipFill>
          <a:blip r:embed="rId2"/>
          <a:stretch>
            <a:fillRect/>
          </a:stretch>
        </p:blipFill>
        <p:spPr>
          <a:xfrm>
            <a:off x="375353" y="1109272"/>
            <a:ext cx="7374562" cy="5133274"/>
          </a:xfrm>
          <a:prstGeom prst="rect">
            <a:avLst/>
          </a:prstGeom>
        </p:spPr>
      </p:pic>
      <p:sp>
        <p:nvSpPr>
          <p:cNvPr id="4" name="文本框 3">
            <a:extLst>
              <a:ext uri="{FF2B5EF4-FFF2-40B4-BE49-F238E27FC236}">
                <a16:creationId xmlns:a16="http://schemas.microsoft.com/office/drawing/2014/main" id="{0015CD16-2676-0E4D-BED2-695D21D8EE91}"/>
              </a:ext>
            </a:extLst>
          </p:cNvPr>
          <p:cNvSpPr txBox="1"/>
          <p:nvPr/>
        </p:nvSpPr>
        <p:spPr>
          <a:xfrm>
            <a:off x="7884826" y="1109272"/>
            <a:ext cx="3777522" cy="3970318"/>
          </a:xfrm>
          <a:prstGeom prst="rect">
            <a:avLst/>
          </a:prstGeom>
          <a:noFill/>
        </p:spPr>
        <p:txBody>
          <a:bodyPr wrap="square" rtlCol="0">
            <a:spAutoFit/>
          </a:bodyPr>
          <a:lstStyle/>
          <a:p>
            <a:r>
              <a:rPr kumimoji="1" lang="en" altLang="zh-CN"/>
              <a:t>Creativity scores for 1710 paintings from Artchive dataset. Each point represents a painting. The horizontal axis is the year the painting was created and the vertical axis is the creativity score (scaled). The thumbnails illustrate some of the painting that scored relatively high or low compared to their neighbors. Only artist names and dates of the paintings are shown on the graph because of limited space. See Figure 3 for a zoom in to the period 1850-1950</a:t>
            </a:r>
            <a:endParaRPr kumimoji="1" lang="zh-CN" altLang="en-US"/>
          </a:p>
        </p:txBody>
      </p:sp>
    </p:spTree>
    <p:extLst>
      <p:ext uri="{BB962C8B-B14F-4D97-AF65-F5344CB8AC3E}">
        <p14:creationId xmlns:p14="http://schemas.microsoft.com/office/powerpoint/2010/main" val="35272759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77EFD-C3B3-0545-9A78-0DD28B57A50E}"/>
              </a:ext>
            </a:extLst>
          </p:cNvPr>
          <p:cNvSpPr>
            <a:spLocks noGrp="1"/>
          </p:cNvSpPr>
          <p:nvPr>
            <p:ph type="title"/>
          </p:nvPr>
        </p:nvSpPr>
        <p:spPr/>
        <p:txBody>
          <a:bodyPr/>
          <a:lstStyle/>
          <a:p>
            <a:r>
              <a:rPr lang="zh-CN" altLang="en-US" dirty="0"/>
              <a:t>基于卷积神经网络和</a:t>
            </a:r>
            <a:r>
              <a:rPr lang="zh-CN" altLang="en" dirty="0"/>
              <a:t>ＳＶＭ </a:t>
            </a:r>
            <a:r>
              <a:rPr lang="zh-CN" altLang="en-US" dirty="0"/>
              <a:t>的中国画情感分类</a:t>
            </a:r>
            <a:br>
              <a:rPr lang="zh-CN" altLang="en-US" dirty="0"/>
            </a:br>
            <a:endParaRPr kumimoji="1" lang="zh-CN" altLang="en-US"/>
          </a:p>
        </p:txBody>
      </p:sp>
      <p:sp>
        <p:nvSpPr>
          <p:cNvPr id="3" name="内容占位符 2">
            <a:extLst>
              <a:ext uri="{FF2B5EF4-FFF2-40B4-BE49-F238E27FC236}">
                <a16:creationId xmlns:a16="http://schemas.microsoft.com/office/drawing/2014/main" id="{EF9198B5-3B93-844A-BCBC-A0DA72529ECB}"/>
              </a:ext>
            </a:extLst>
          </p:cNvPr>
          <p:cNvSpPr>
            <a:spLocks noGrp="1"/>
          </p:cNvSpPr>
          <p:nvPr>
            <p:ph idx="1"/>
          </p:nvPr>
        </p:nvSpPr>
        <p:spPr/>
        <p:txBody>
          <a:bodyPr/>
          <a:lstStyle/>
          <a:p>
            <a:r>
              <a:rPr kumimoji="1" lang="zh-CN" altLang="en-US"/>
              <a:t>背景</a:t>
            </a:r>
            <a:endParaRPr kumimoji="1" lang="en-US" altLang="zh-CN"/>
          </a:p>
          <a:p>
            <a:pPr lvl="1"/>
            <a:r>
              <a:rPr kumimoji="1" lang="zh-CN" altLang="en-US"/>
              <a:t>国画区别于洋画，国画也表达了情感</a:t>
            </a:r>
            <a:endParaRPr kumimoji="1" lang="en-US" altLang="zh-CN"/>
          </a:p>
          <a:p>
            <a:r>
              <a:rPr kumimoji="1" lang="zh-CN" altLang="en-US"/>
              <a:t>工作</a:t>
            </a:r>
            <a:endParaRPr kumimoji="1" lang="en-US" altLang="zh-CN"/>
          </a:p>
          <a:p>
            <a:pPr lvl="1"/>
            <a:r>
              <a:rPr kumimoji="1" lang="zh-CN" altLang="en-US"/>
              <a:t>用了</a:t>
            </a:r>
            <a:r>
              <a:rPr kumimoji="1" lang="en-US" altLang="zh-CN"/>
              <a:t>svm  pca</a:t>
            </a:r>
            <a:r>
              <a:rPr kumimoji="1" lang="zh-CN" altLang="en-US"/>
              <a:t>等方法</a:t>
            </a:r>
            <a:endParaRPr kumimoji="1" lang="en-US" altLang="zh-CN"/>
          </a:p>
          <a:p>
            <a:r>
              <a:rPr kumimoji="1" lang="zh-CN" altLang="en-US"/>
              <a:t>发现</a:t>
            </a:r>
          </a:p>
        </p:txBody>
      </p:sp>
    </p:spTree>
    <p:extLst>
      <p:ext uri="{BB962C8B-B14F-4D97-AF65-F5344CB8AC3E}">
        <p14:creationId xmlns:p14="http://schemas.microsoft.com/office/powerpoint/2010/main" val="1966359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13144-F47C-C540-8595-015A8DFCF280}"/>
              </a:ext>
            </a:extLst>
          </p:cNvPr>
          <p:cNvSpPr>
            <a:spLocks noGrp="1"/>
          </p:cNvSpPr>
          <p:nvPr>
            <p:ph type="title"/>
          </p:nvPr>
        </p:nvSpPr>
        <p:spPr/>
        <p:txBody>
          <a:bodyPr/>
          <a:lstStyle/>
          <a:p>
            <a:r>
              <a:rPr kumimoji="1" lang="zh-CN" altLang="en-US"/>
              <a:t>艺术家个人</a:t>
            </a:r>
          </a:p>
        </p:txBody>
      </p:sp>
      <p:sp>
        <p:nvSpPr>
          <p:cNvPr id="3" name="文本占位符 2">
            <a:extLst>
              <a:ext uri="{FF2B5EF4-FFF2-40B4-BE49-F238E27FC236}">
                <a16:creationId xmlns:a16="http://schemas.microsoft.com/office/drawing/2014/main" id="{A35B5133-4FF4-E04A-823B-52F5EF706272}"/>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FFADC021-BC98-524C-AE63-B0B562ED1541}"/>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3A41AB7E-EADE-B146-B0E6-78AE78811771}"/>
              </a:ext>
            </a:extLst>
          </p:cNvPr>
          <p:cNvSpPr>
            <a:spLocks noGrp="1"/>
          </p:cNvSpPr>
          <p:nvPr>
            <p:ph type="sldNum" sz="quarter" idx="12"/>
          </p:nvPr>
        </p:nvSpPr>
        <p:spPr/>
        <p:txBody>
          <a:bodyPr/>
          <a:lstStyle/>
          <a:p>
            <a:pPr>
              <a:defRPr/>
            </a:pPr>
            <a:fld id="{9F99A609-7E38-4D81-91AA-E7D54CC7FD05}" type="slidenum">
              <a:rPr lang="zh-CN" altLang="en-US" smtClean="0"/>
              <a:t>43</a:t>
            </a:fld>
            <a:endParaRPr lang="en-US" altLang="zh-CN" dirty="0"/>
          </a:p>
        </p:txBody>
      </p:sp>
    </p:spTree>
    <p:extLst>
      <p:ext uri="{BB962C8B-B14F-4D97-AF65-F5344CB8AC3E}">
        <p14:creationId xmlns:p14="http://schemas.microsoft.com/office/powerpoint/2010/main" val="108816807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30978A-0AC6-9A4A-914E-240A5FE70728}"/>
              </a:ext>
            </a:extLst>
          </p:cNvPr>
          <p:cNvSpPr>
            <a:spLocks noGrp="1"/>
          </p:cNvSpPr>
          <p:nvPr>
            <p:ph type="title"/>
          </p:nvPr>
        </p:nvSpPr>
        <p:spPr/>
        <p:txBody>
          <a:bodyPr/>
          <a:lstStyle/>
          <a:p>
            <a:r>
              <a:rPr kumimoji="1" lang="en" altLang="zh-CN"/>
              <a:t>Complexity Analysis of Escher</a:t>
            </a:r>
            <a:r>
              <a:rPr kumimoji="1" lang="zh-CN" altLang="en-US"/>
              <a:t>‘</a:t>
            </a:r>
            <a:r>
              <a:rPr kumimoji="1" lang="en" altLang="zh-CN"/>
              <a:t>s Art</a:t>
            </a:r>
            <a:endParaRPr kumimoji="1" lang="zh-CN" altLang="en-US"/>
          </a:p>
        </p:txBody>
      </p:sp>
      <p:sp>
        <p:nvSpPr>
          <p:cNvPr id="3" name="内容占位符 2">
            <a:extLst>
              <a:ext uri="{FF2B5EF4-FFF2-40B4-BE49-F238E27FC236}">
                <a16:creationId xmlns:a16="http://schemas.microsoft.com/office/drawing/2014/main" id="{B632115D-A9FC-F647-A787-C91159B7F611}"/>
              </a:ext>
            </a:extLst>
          </p:cNvPr>
          <p:cNvSpPr>
            <a:spLocks noGrp="1"/>
          </p:cNvSpPr>
          <p:nvPr>
            <p:ph idx="1"/>
          </p:nvPr>
        </p:nvSpPr>
        <p:spPr/>
        <p:txBody>
          <a:bodyPr/>
          <a:lstStyle/>
          <a:p>
            <a:r>
              <a:rPr kumimoji="1" lang="zh-CN" altLang="en-US"/>
              <a:t>背景</a:t>
            </a:r>
            <a:endParaRPr kumimoji="1" lang="en-US" altLang="zh-CN"/>
          </a:p>
          <a:p>
            <a:pPr lvl="1"/>
            <a:r>
              <a:rPr kumimoji="1" lang="zh-CN" altLang="en-US"/>
              <a:t>如何对艺术定量分析？</a:t>
            </a:r>
            <a:endParaRPr kumimoji="1" lang="en-US" altLang="zh-CN"/>
          </a:p>
          <a:p>
            <a:r>
              <a:rPr kumimoji="1" lang="zh-CN" altLang="en-US"/>
              <a:t>工作</a:t>
            </a:r>
            <a:endParaRPr kumimoji="1" lang="en-US" altLang="zh-CN"/>
          </a:p>
          <a:p>
            <a:pPr lvl="1"/>
            <a:r>
              <a:rPr kumimoji="1" lang="zh-CN" altLang="en-US"/>
              <a:t>采用复杂性指标，降维和可视化技术来研究</a:t>
            </a:r>
            <a:r>
              <a:rPr kumimoji="1" lang="en" altLang="zh-CN"/>
              <a:t>Escher</a:t>
            </a:r>
            <a:r>
              <a:rPr kumimoji="1" lang="zh-CN" altLang="en-US"/>
              <a:t>的</a:t>
            </a:r>
            <a:r>
              <a:rPr kumimoji="1" lang="en-US" altLang="zh-CN">
                <a:solidFill>
                  <a:srgbClr val="FF0000"/>
                </a:solidFill>
              </a:rPr>
              <a:t>457</a:t>
            </a:r>
            <a:r>
              <a:rPr kumimoji="1" lang="zh-CN" altLang="en-US">
                <a:solidFill>
                  <a:srgbClr val="FF0000"/>
                </a:solidFill>
              </a:rPr>
              <a:t>艺术品的艺术发展</a:t>
            </a:r>
            <a:endParaRPr kumimoji="1" lang="en-US" altLang="zh-CN">
              <a:solidFill>
                <a:srgbClr val="FF0000"/>
              </a:solidFill>
            </a:endParaRPr>
          </a:p>
          <a:p>
            <a:r>
              <a:rPr kumimoji="1" lang="zh-CN" altLang="en-US"/>
              <a:t>发现</a:t>
            </a:r>
            <a:endParaRPr kumimoji="1" lang="en-US" altLang="zh-CN"/>
          </a:p>
          <a:p>
            <a:pPr lvl="1"/>
            <a:r>
              <a:rPr kumimoji="1" lang="zh-CN" altLang="en-US"/>
              <a:t>结果与</a:t>
            </a:r>
            <a:r>
              <a:rPr kumimoji="1" lang="en" altLang="zh-CN"/>
              <a:t>Escher</a:t>
            </a:r>
            <a:r>
              <a:rPr kumimoji="1" lang="zh-CN" altLang="en-US"/>
              <a:t>艺术创作的</a:t>
            </a:r>
            <a:r>
              <a:rPr kumimoji="1" lang="zh-CN" altLang="en-US">
                <a:solidFill>
                  <a:srgbClr val="FF0000"/>
                </a:solidFill>
              </a:rPr>
              <a:t>不同时期相关</a:t>
            </a:r>
            <a:r>
              <a:rPr kumimoji="1" lang="zh-CN" altLang="en-US"/>
              <a:t>。</a:t>
            </a:r>
            <a:endParaRPr kumimoji="1" lang="en-US" altLang="zh-CN"/>
          </a:p>
          <a:p>
            <a:pPr lvl="1"/>
            <a:r>
              <a:rPr kumimoji="1" lang="zh-CN" altLang="en-US"/>
              <a:t>复杂性的时间演变和出现的模式证明了该方法对艺术品进行定量表征的</a:t>
            </a:r>
            <a:r>
              <a:rPr kumimoji="1" lang="zh-CN" altLang="en-US">
                <a:solidFill>
                  <a:srgbClr val="FF0000"/>
                </a:solidFill>
              </a:rPr>
              <a:t>有效性</a:t>
            </a:r>
          </a:p>
        </p:txBody>
      </p:sp>
    </p:spTree>
    <p:extLst>
      <p:ext uri="{BB962C8B-B14F-4D97-AF65-F5344CB8AC3E}">
        <p14:creationId xmlns:p14="http://schemas.microsoft.com/office/powerpoint/2010/main" val="342514850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CC9F0-752F-D04E-8FC3-07B403205128}"/>
              </a:ext>
            </a:extLst>
          </p:cNvPr>
          <p:cNvSpPr>
            <a:spLocks noGrp="1"/>
          </p:cNvSpPr>
          <p:nvPr>
            <p:ph type="title"/>
          </p:nvPr>
        </p:nvSpPr>
        <p:spPr/>
        <p:txBody>
          <a:bodyPr/>
          <a:lstStyle/>
          <a:p>
            <a:r>
              <a:rPr kumimoji="1" lang="en" altLang="zh-CN"/>
              <a:t>GEOMETRIC TIGHT FRAME BASED STYLOMETRY FOR ART AUTHENTICATION OF VAN GOGH PAINTINGS</a:t>
            </a:r>
            <a:endParaRPr kumimoji="1" lang="zh-CN" altLang="en-US"/>
          </a:p>
        </p:txBody>
      </p:sp>
      <p:sp>
        <p:nvSpPr>
          <p:cNvPr id="3" name="内容占位符 2">
            <a:extLst>
              <a:ext uri="{FF2B5EF4-FFF2-40B4-BE49-F238E27FC236}">
                <a16:creationId xmlns:a16="http://schemas.microsoft.com/office/drawing/2014/main" id="{3E7A15F7-96F6-5C49-B7C4-19A67534E20A}"/>
              </a:ext>
            </a:extLst>
          </p:cNvPr>
          <p:cNvSpPr>
            <a:spLocks noGrp="1"/>
          </p:cNvSpPr>
          <p:nvPr>
            <p:ph idx="1"/>
          </p:nvPr>
        </p:nvSpPr>
        <p:spPr/>
        <p:txBody>
          <a:bodyPr/>
          <a:lstStyle/>
          <a:p>
            <a:r>
              <a:rPr kumimoji="1" lang="zh-CN" altLang="en-US"/>
              <a:t>背景</a:t>
            </a:r>
            <a:endParaRPr kumimoji="1" lang="en-US" altLang="zh-CN"/>
          </a:p>
          <a:p>
            <a:pPr lvl="1"/>
            <a:r>
              <a:rPr kumimoji="1" lang="zh-CN" altLang="en-US"/>
              <a:t>对伪造的梵高原画进行</a:t>
            </a:r>
            <a:r>
              <a:rPr kumimoji="1" lang="zh-CN" altLang="en-US">
                <a:solidFill>
                  <a:srgbClr val="FF0000"/>
                </a:solidFill>
              </a:rPr>
              <a:t>鉴定</a:t>
            </a:r>
            <a:r>
              <a:rPr kumimoji="1" lang="zh-CN" altLang="en-US"/>
              <a:t>的</a:t>
            </a:r>
            <a:endParaRPr kumimoji="1" lang="en-US" altLang="zh-CN"/>
          </a:p>
          <a:p>
            <a:r>
              <a:rPr kumimoji="1" lang="zh-CN" altLang="en-US"/>
              <a:t>工作</a:t>
            </a:r>
            <a:endParaRPr kumimoji="1" lang="en-US" altLang="zh-CN"/>
          </a:p>
          <a:p>
            <a:pPr lvl="1"/>
            <a:r>
              <a:rPr kumimoji="1" lang="zh-CN" altLang="en-US">
                <a:solidFill>
                  <a:srgbClr val="FF0000"/>
                </a:solidFill>
              </a:rPr>
              <a:t>特征提取</a:t>
            </a:r>
            <a:r>
              <a:rPr kumimoji="1" lang="zh-CN" altLang="en-US"/>
              <a:t>和</a:t>
            </a:r>
            <a:r>
              <a:rPr kumimoji="1" lang="zh-CN" altLang="en-US">
                <a:solidFill>
                  <a:srgbClr val="FF0000"/>
                </a:solidFill>
              </a:rPr>
              <a:t>离群值检测</a:t>
            </a:r>
            <a:endParaRPr kumimoji="1" lang="en-US" altLang="zh-CN">
              <a:solidFill>
                <a:srgbClr val="FF0000"/>
              </a:solidFill>
            </a:endParaRPr>
          </a:p>
          <a:p>
            <a:r>
              <a:rPr kumimoji="1" lang="zh-CN" altLang="en-US"/>
              <a:t>发现</a:t>
            </a:r>
            <a:endParaRPr kumimoji="1" lang="en-US" altLang="zh-CN"/>
          </a:p>
          <a:p>
            <a:pPr lvl="1"/>
            <a:r>
              <a:rPr kumimoji="1" lang="zh-CN" altLang="en-US"/>
              <a:t>我们的方法就可以提供</a:t>
            </a:r>
            <a:r>
              <a:rPr kumimoji="1" lang="en-US" altLang="zh-CN">
                <a:solidFill>
                  <a:srgbClr val="FF0000"/>
                </a:solidFill>
              </a:rPr>
              <a:t>88.61</a:t>
            </a:r>
            <a:r>
              <a:rPr kumimoji="1" lang="zh-CN" altLang="en-US">
                <a:solidFill>
                  <a:srgbClr val="FF0000"/>
                </a:solidFill>
              </a:rPr>
              <a:t>％</a:t>
            </a:r>
            <a:r>
              <a:rPr kumimoji="1" lang="zh-CN" altLang="en-US"/>
              <a:t>的分类精度</a:t>
            </a:r>
            <a:endParaRPr kumimoji="1" lang="en-US" altLang="zh-CN"/>
          </a:p>
          <a:p>
            <a:r>
              <a:rPr kumimoji="1" lang="en-US" altLang="zh-CN"/>
              <a:t>dataset</a:t>
            </a:r>
          </a:p>
          <a:p>
            <a:pPr lvl="1"/>
            <a:r>
              <a:rPr kumimoji="1" lang="en-US" altLang="zh-CN"/>
              <a:t>Our dataset consists of </a:t>
            </a:r>
            <a:r>
              <a:rPr kumimoji="1" lang="en-US" altLang="zh-CN">
                <a:solidFill>
                  <a:srgbClr val="FF0000"/>
                </a:solidFill>
              </a:rPr>
              <a:t>79</a:t>
            </a:r>
            <a:r>
              <a:rPr kumimoji="1" lang="en-US" altLang="zh-CN"/>
              <a:t> digitalized impressionist and post impres- sionist paintings provided to us by the Maastricht group</a:t>
            </a:r>
          </a:p>
          <a:p>
            <a:pPr lvl="1"/>
            <a:endParaRPr kumimoji="1" lang="en-US" altLang="zh-CN"/>
          </a:p>
          <a:p>
            <a:endParaRPr kumimoji="1" lang="zh-CN" altLang="en-US"/>
          </a:p>
        </p:txBody>
      </p:sp>
    </p:spTree>
    <p:extLst>
      <p:ext uri="{BB962C8B-B14F-4D97-AF65-F5344CB8AC3E}">
        <p14:creationId xmlns:p14="http://schemas.microsoft.com/office/powerpoint/2010/main" val="117144451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A63CAC-95D4-FD49-82FD-B4CDF9E443F4}"/>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89CE03E8-867A-3740-919B-E957AFDA83C0}"/>
              </a:ext>
            </a:extLst>
          </p:cNvPr>
          <p:cNvPicPr>
            <a:picLocks noChangeAspect="1"/>
          </p:cNvPicPr>
          <p:nvPr/>
        </p:nvPicPr>
        <p:blipFill>
          <a:blip r:embed="rId2"/>
          <a:stretch>
            <a:fillRect/>
          </a:stretch>
        </p:blipFill>
        <p:spPr>
          <a:xfrm>
            <a:off x="914400" y="1420106"/>
            <a:ext cx="10543082" cy="3838655"/>
          </a:xfrm>
          <a:prstGeom prst="rect">
            <a:avLst/>
          </a:prstGeom>
        </p:spPr>
      </p:pic>
    </p:spTree>
    <p:extLst>
      <p:ext uri="{BB962C8B-B14F-4D97-AF65-F5344CB8AC3E}">
        <p14:creationId xmlns:p14="http://schemas.microsoft.com/office/powerpoint/2010/main" val="340109923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E5BA2-619A-694A-AF4D-978E8762CF83}"/>
              </a:ext>
            </a:extLst>
          </p:cNvPr>
          <p:cNvSpPr>
            <a:spLocks noGrp="1"/>
          </p:cNvSpPr>
          <p:nvPr>
            <p:ph type="title"/>
          </p:nvPr>
        </p:nvSpPr>
        <p:spPr/>
        <p:txBody>
          <a:bodyPr/>
          <a:lstStyle/>
          <a:p>
            <a:r>
              <a:rPr kumimoji="1" lang="en" altLang="zh-CN"/>
              <a:t>Fractal analysis of Jackson Pollock’s painting evolution J. Alvarez-Ramirez∗, C. Ibarra-Valdez, E. Rodriguez</a:t>
            </a:r>
            <a:endParaRPr kumimoji="1" lang="zh-CN" altLang="en-US"/>
          </a:p>
        </p:txBody>
      </p:sp>
      <p:sp>
        <p:nvSpPr>
          <p:cNvPr id="3" name="内容占位符 2">
            <a:extLst>
              <a:ext uri="{FF2B5EF4-FFF2-40B4-BE49-F238E27FC236}">
                <a16:creationId xmlns:a16="http://schemas.microsoft.com/office/drawing/2014/main" id="{46983732-9E88-A545-B844-B04C28E8FC56}"/>
              </a:ext>
            </a:extLst>
          </p:cNvPr>
          <p:cNvSpPr>
            <a:spLocks noGrp="1"/>
          </p:cNvSpPr>
          <p:nvPr>
            <p:ph idx="1"/>
          </p:nvPr>
        </p:nvSpPr>
        <p:spPr/>
        <p:txBody>
          <a:bodyPr/>
          <a:lstStyle/>
          <a:p>
            <a:r>
              <a:rPr kumimoji="1" lang="zh-CN" altLang="en-US"/>
              <a:t>背景</a:t>
            </a:r>
            <a:endParaRPr kumimoji="1" lang="en-US" altLang="zh-CN"/>
          </a:p>
          <a:p>
            <a:pPr lvl="1"/>
            <a:r>
              <a:rPr kumimoji="1" lang="en-US" altLang="zh-CN"/>
              <a:t>pollock</a:t>
            </a:r>
            <a:r>
              <a:rPr kumimoji="1" lang="zh-CN" altLang="en-US"/>
              <a:t>的画很特殊，主要是</a:t>
            </a:r>
            <a:r>
              <a:rPr kumimoji="1" lang="en-US" altLang="zh-CN"/>
              <a:t>pouring and dripping</a:t>
            </a:r>
          </a:p>
          <a:p>
            <a:pPr lvl="1"/>
            <a:r>
              <a:rPr kumimoji="1" lang="zh-CN" altLang="en-US"/>
              <a:t>有人认为</a:t>
            </a:r>
            <a:r>
              <a:rPr kumimoji="1" lang="zh-CN" altLang="en-US">
                <a:solidFill>
                  <a:srgbClr val="FF0000"/>
                </a:solidFill>
              </a:rPr>
              <a:t>分形理论</a:t>
            </a:r>
            <a:r>
              <a:rPr kumimoji="1" lang="zh-CN" altLang="en-US"/>
              <a:t>适合研究这些画</a:t>
            </a:r>
            <a:endParaRPr kumimoji="1" lang="en-US" altLang="zh-CN"/>
          </a:p>
          <a:p>
            <a:r>
              <a:rPr kumimoji="1" lang="zh-CN" altLang="en-US"/>
              <a:t>工作</a:t>
            </a:r>
            <a:endParaRPr kumimoji="1" lang="en-US" altLang="zh-CN"/>
          </a:p>
          <a:p>
            <a:pPr lvl="1"/>
            <a:r>
              <a:rPr kumimoji="1" lang="en-US" altLang="zh-CN">
                <a:solidFill>
                  <a:srgbClr val="FF0000"/>
                </a:solidFill>
              </a:rPr>
              <a:t>30</a:t>
            </a:r>
            <a:r>
              <a:rPr kumimoji="1" lang="en-US" altLang="zh-CN"/>
              <a:t> paintings are analyzed by applying a two-dimensional detrended fluctuation analysis (</a:t>
            </a:r>
            <a:r>
              <a:rPr kumimoji="1" lang="en-US" altLang="zh-CN">
                <a:solidFill>
                  <a:srgbClr val="FF0000"/>
                </a:solidFill>
              </a:rPr>
              <a:t>DFA</a:t>
            </a:r>
            <a:r>
              <a:rPr kumimoji="1" lang="en-US" altLang="zh-CN"/>
              <a:t>)</a:t>
            </a:r>
          </a:p>
          <a:p>
            <a:r>
              <a:rPr kumimoji="1" lang="zh-CN" altLang="en-US"/>
              <a:t>发现</a:t>
            </a:r>
            <a:endParaRPr kumimoji="1" lang="en-US" altLang="zh-CN"/>
          </a:p>
          <a:p>
            <a:pPr lvl="1"/>
            <a:r>
              <a:rPr kumimoji="1" lang="zh-CN" altLang="en-US"/>
              <a:t>他的画，在</a:t>
            </a:r>
            <a:r>
              <a:rPr kumimoji="1" lang="en-US" altLang="zh-CN"/>
              <a:t>2</a:t>
            </a:r>
            <a:r>
              <a:rPr kumimoji="1" lang="zh-CN" altLang="en-US"/>
              <a:t>个时期受他的一些经历影响（</a:t>
            </a:r>
            <a:r>
              <a:rPr kumimoji="1" lang="zh-CN" altLang="en-US">
                <a:solidFill>
                  <a:srgbClr val="FF0000"/>
                </a:solidFill>
              </a:rPr>
              <a:t>个人的</a:t>
            </a:r>
            <a:r>
              <a:rPr kumimoji="1" lang="en-US" altLang="zh-CN">
                <a:solidFill>
                  <a:srgbClr val="FF0000"/>
                </a:solidFill>
              </a:rPr>
              <a:t>evolution</a:t>
            </a:r>
            <a:r>
              <a:rPr kumimoji="1" lang="zh-CN" altLang="en-US"/>
              <a:t>）</a:t>
            </a:r>
          </a:p>
        </p:txBody>
      </p:sp>
    </p:spTree>
    <p:extLst>
      <p:ext uri="{BB962C8B-B14F-4D97-AF65-F5344CB8AC3E}">
        <p14:creationId xmlns:p14="http://schemas.microsoft.com/office/powerpoint/2010/main" val="1235658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2E25B-EF9E-A744-80E2-B2BA9DDBCF5D}"/>
              </a:ext>
            </a:extLst>
          </p:cNvPr>
          <p:cNvSpPr>
            <a:spLocks noGrp="1"/>
          </p:cNvSpPr>
          <p:nvPr>
            <p:ph type="title"/>
          </p:nvPr>
        </p:nvSpPr>
        <p:spPr/>
        <p:txBody>
          <a:bodyPr/>
          <a:lstStyle/>
          <a:p>
            <a:r>
              <a:rPr kumimoji="1" lang="zh-CN" altLang="en-US"/>
              <a:t>其他</a:t>
            </a:r>
          </a:p>
        </p:txBody>
      </p:sp>
      <p:sp>
        <p:nvSpPr>
          <p:cNvPr id="3" name="文本占位符 2">
            <a:extLst>
              <a:ext uri="{FF2B5EF4-FFF2-40B4-BE49-F238E27FC236}">
                <a16:creationId xmlns:a16="http://schemas.microsoft.com/office/drawing/2014/main" id="{E291F30E-3525-2540-A04A-12E43B35F0E7}"/>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EE5EECD4-B034-7C48-89C3-786590CDFF22}"/>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58863643-5E89-FD40-9029-DFE6CA0D7ADC}"/>
              </a:ext>
            </a:extLst>
          </p:cNvPr>
          <p:cNvSpPr>
            <a:spLocks noGrp="1"/>
          </p:cNvSpPr>
          <p:nvPr>
            <p:ph type="sldNum" sz="quarter" idx="12"/>
          </p:nvPr>
        </p:nvSpPr>
        <p:spPr/>
        <p:txBody>
          <a:bodyPr/>
          <a:lstStyle/>
          <a:p>
            <a:pPr>
              <a:defRPr/>
            </a:pPr>
            <a:fld id="{9F99A609-7E38-4D81-91AA-E7D54CC7FD05}" type="slidenum">
              <a:rPr lang="zh-CN" altLang="en-US" smtClean="0"/>
              <a:t>48</a:t>
            </a:fld>
            <a:endParaRPr lang="en-US" altLang="zh-CN" dirty="0"/>
          </a:p>
        </p:txBody>
      </p:sp>
    </p:spTree>
    <p:extLst>
      <p:ext uri="{BB962C8B-B14F-4D97-AF65-F5344CB8AC3E}">
        <p14:creationId xmlns:p14="http://schemas.microsoft.com/office/powerpoint/2010/main" val="70981996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8E344-B173-1744-A6A6-CB443B1DFDCA}"/>
              </a:ext>
            </a:extLst>
          </p:cNvPr>
          <p:cNvSpPr>
            <a:spLocks noGrp="1"/>
          </p:cNvSpPr>
          <p:nvPr>
            <p:ph type="title"/>
          </p:nvPr>
        </p:nvSpPr>
        <p:spPr/>
        <p:txBody>
          <a:bodyPr/>
          <a:lstStyle/>
          <a:p>
            <a:r>
              <a:rPr kumimoji="1" lang="en" altLang="zh-CN"/>
              <a:t>Discovering Visual Patterns in Art Collections with Spatially-consistent Feature Learning</a:t>
            </a:r>
            <a:endParaRPr kumimoji="1" lang="zh-CN" altLang="en-US"/>
          </a:p>
        </p:txBody>
      </p:sp>
      <p:sp>
        <p:nvSpPr>
          <p:cNvPr id="3" name="内容占位符 2">
            <a:extLst>
              <a:ext uri="{FF2B5EF4-FFF2-40B4-BE49-F238E27FC236}">
                <a16:creationId xmlns:a16="http://schemas.microsoft.com/office/drawing/2014/main" id="{F126DCA0-779C-9D4A-8CC8-652AA549B6CE}"/>
              </a:ext>
            </a:extLst>
          </p:cNvPr>
          <p:cNvSpPr>
            <a:spLocks noGrp="1"/>
          </p:cNvSpPr>
          <p:nvPr>
            <p:ph idx="1"/>
          </p:nvPr>
        </p:nvSpPr>
        <p:spPr/>
        <p:txBody>
          <a:bodyPr/>
          <a:lstStyle/>
          <a:p>
            <a:r>
              <a:rPr kumimoji="1" lang="zh-CN" altLang="en-US"/>
              <a:t>背景</a:t>
            </a:r>
            <a:endParaRPr kumimoji="1" lang="en-US" altLang="zh-CN"/>
          </a:p>
          <a:p>
            <a:pPr lvl="1"/>
            <a:r>
              <a:rPr kumimoji="1" lang="zh-CN" altLang="en-US"/>
              <a:t>找艺术品的</a:t>
            </a:r>
            <a:r>
              <a:rPr kumimoji="1" lang="zh-CN" altLang="en-US">
                <a:solidFill>
                  <a:srgbClr val="FF0000"/>
                </a:solidFill>
              </a:rPr>
              <a:t>重复图案</a:t>
            </a:r>
            <a:endParaRPr kumimoji="1" lang="en-US" altLang="zh-CN">
              <a:solidFill>
                <a:srgbClr val="FF0000"/>
              </a:solidFill>
            </a:endParaRPr>
          </a:p>
          <a:p>
            <a:r>
              <a:rPr kumimoji="1" lang="zh-CN" altLang="en-US"/>
              <a:t>工作</a:t>
            </a:r>
            <a:endParaRPr kumimoji="1" lang="en-US" altLang="zh-CN"/>
          </a:p>
          <a:p>
            <a:r>
              <a:rPr kumimoji="1" lang="zh-CN" altLang="en-US"/>
              <a:t>发现</a:t>
            </a:r>
            <a:endParaRPr kumimoji="1" lang="en-US" altLang="zh-CN"/>
          </a:p>
          <a:p>
            <a:endParaRPr kumimoji="1" lang="en-US" altLang="zh-CN"/>
          </a:p>
          <a:p>
            <a:r>
              <a:rPr kumimoji="1" lang="zh-CN" altLang="en-US"/>
              <a:t>用的深度学习的方法，没细看</a:t>
            </a:r>
          </a:p>
        </p:txBody>
      </p:sp>
    </p:spTree>
    <p:extLst>
      <p:ext uri="{BB962C8B-B14F-4D97-AF65-F5344CB8AC3E}">
        <p14:creationId xmlns:p14="http://schemas.microsoft.com/office/powerpoint/2010/main" val="391206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21B09B-B5D1-4244-BFBF-182667B2650D}"/>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160D80B3-6FB1-5341-A407-A70BF8C48BC9}"/>
              </a:ext>
            </a:extLst>
          </p:cNvPr>
          <p:cNvPicPr>
            <a:picLocks noChangeAspect="1"/>
          </p:cNvPicPr>
          <p:nvPr/>
        </p:nvPicPr>
        <p:blipFill>
          <a:blip r:embed="rId2"/>
          <a:stretch>
            <a:fillRect/>
          </a:stretch>
        </p:blipFill>
        <p:spPr>
          <a:xfrm>
            <a:off x="2980690" y="920750"/>
            <a:ext cx="5041900" cy="2908300"/>
          </a:xfrm>
          <a:prstGeom prst="rect">
            <a:avLst/>
          </a:prstGeom>
        </p:spPr>
      </p:pic>
      <p:sp>
        <p:nvSpPr>
          <p:cNvPr id="4" name="文本框 3">
            <a:extLst>
              <a:ext uri="{FF2B5EF4-FFF2-40B4-BE49-F238E27FC236}">
                <a16:creationId xmlns:a16="http://schemas.microsoft.com/office/drawing/2014/main" id="{A74A614E-45A9-E543-9193-E6970C7AA214}"/>
              </a:ext>
            </a:extLst>
          </p:cNvPr>
          <p:cNvSpPr txBox="1"/>
          <p:nvPr/>
        </p:nvSpPr>
        <p:spPr>
          <a:xfrm>
            <a:off x="2980690" y="4038600"/>
            <a:ext cx="5041900" cy="1477328"/>
          </a:xfrm>
          <a:prstGeom prst="rect">
            <a:avLst/>
          </a:prstGeom>
          <a:noFill/>
        </p:spPr>
        <p:txBody>
          <a:bodyPr wrap="square" rtlCol="0">
            <a:spAutoFit/>
          </a:bodyPr>
          <a:lstStyle/>
          <a:p>
            <a:r>
              <a:rPr kumimoji="1" lang="en" altLang="zh-CN"/>
              <a:t>Illustration of our system for classification of fine-art paintings. We investigated variety of visual features and metric learning approaches to recognize Style, Genre and Artist of a painting.</a:t>
            </a:r>
            <a:endParaRPr kumimoji="1" lang="zh-CN" altLang="en-US"/>
          </a:p>
        </p:txBody>
      </p:sp>
    </p:spTree>
    <p:extLst>
      <p:ext uri="{BB962C8B-B14F-4D97-AF65-F5344CB8AC3E}">
        <p14:creationId xmlns:p14="http://schemas.microsoft.com/office/powerpoint/2010/main" val="1405983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B394A-9C35-5146-978E-C263DB2AF8B5}"/>
              </a:ext>
            </a:extLst>
          </p:cNvPr>
          <p:cNvSpPr>
            <a:spLocks noGrp="1"/>
          </p:cNvSpPr>
          <p:nvPr>
            <p:ph type="title"/>
          </p:nvPr>
        </p:nvSpPr>
        <p:spPr/>
        <p:txBody>
          <a:bodyPr/>
          <a:lstStyle/>
          <a:p>
            <a:r>
              <a:rPr kumimoji="1" lang="en" altLang="zh-CN"/>
              <a:t>How to Read Paintings: Semantic Art Understanding with Multi-Modal Retrieval</a:t>
            </a:r>
            <a:endParaRPr kumimoji="1" lang="zh-CN" altLang="en-US"/>
          </a:p>
        </p:txBody>
      </p:sp>
      <p:sp>
        <p:nvSpPr>
          <p:cNvPr id="3" name="内容占位符 2">
            <a:extLst>
              <a:ext uri="{FF2B5EF4-FFF2-40B4-BE49-F238E27FC236}">
                <a16:creationId xmlns:a16="http://schemas.microsoft.com/office/drawing/2014/main" id="{BB4672AC-5543-DF4B-A0AB-C04A5B09D59C}"/>
              </a:ext>
            </a:extLst>
          </p:cNvPr>
          <p:cNvSpPr>
            <a:spLocks noGrp="1"/>
          </p:cNvSpPr>
          <p:nvPr>
            <p:ph idx="1"/>
          </p:nvPr>
        </p:nvSpPr>
        <p:spPr/>
        <p:txBody>
          <a:bodyPr/>
          <a:lstStyle/>
          <a:p>
            <a:r>
              <a:rPr kumimoji="1" lang="zh-CN" altLang="en-US"/>
              <a:t>读出一副画的信息</a:t>
            </a:r>
          </a:p>
        </p:txBody>
      </p:sp>
      <p:pic>
        <p:nvPicPr>
          <p:cNvPr id="4" name="图片 3">
            <a:extLst>
              <a:ext uri="{FF2B5EF4-FFF2-40B4-BE49-F238E27FC236}">
                <a16:creationId xmlns:a16="http://schemas.microsoft.com/office/drawing/2014/main" id="{FC145F18-517B-A941-992A-20B4D13EDD2B}"/>
              </a:ext>
            </a:extLst>
          </p:cNvPr>
          <p:cNvPicPr>
            <a:picLocks noChangeAspect="1"/>
          </p:cNvPicPr>
          <p:nvPr/>
        </p:nvPicPr>
        <p:blipFill>
          <a:blip r:embed="rId3"/>
          <a:stretch>
            <a:fillRect/>
          </a:stretch>
        </p:blipFill>
        <p:spPr>
          <a:xfrm>
            <a:off x="477187" y="2092378"/>
            <a:ext cx="10668000" cy="3962400"/>
          </a:xfrm>
          <a:prstGeom prst="rect">
            <a:avLst/>
          </a:prstGeom>
        </p:spPr>
      </p:pic>
    </p:spTree>
    <p:extLst>
      <p:ext uri="{BB962C8B-B14F-4D97-AF65-F5344CB8AC3E}">
        <p14:creationId xmlns:p14="http://schemas.microsoft.com/office/powerpoint/2010/main" val="293415813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4F9B1-C9C1-EF48-992B-2DACC4A04A36}"/>
              </a:ext>
            </a:extLst>
          </p:cNvPr>
          <p:cNvSpPr>
            <a:spLocks noGrp="1"/>
          </p:cNvSpPr>
          <p:nvPr>
            <p:ph type="title"/>
          </p:nvPr>
        </p:nvSpPr>
        <p:spPr/>
        <p:txBody>
          <a:bodyPr/>
          <a:lstStyle/>
          <a:p>
            <a:r>
              <a:rPr kumimoji="1" lang="en" altLang="zh-CN"/>
              <a:t>Understanding Art through Multi-Modal Retrieval in Paintings</a:t>
            </a:r>
            <a:endParaRPr kumimoji="1" lang="zh-CN" altLang="en-US"/>
          </a:p>
        </p:txBody>
      </p:sp>
      <p:sp>
        <p:nvSpPr>
          <p:cNvPr id="3" name="内容占位符 2">
            <a:extLst>
              <a:ext uri="{FF2B5EF4-FFF2-40B4-BE49-F238E27FC236}">
                <a16:creationId xmlns:a16="http://schemas.microsoft.com/office/drawing/2014/main" id="{5EE566A2-63E5-0C48-B8F2-A23B0D81B4CD}"/>
              </a:ext>
            </a:extLst>
          </p:cNvPr>
          <p:cNvSpPr>
            <a:spLocks noGrp="1"/>
          </p:cNvSpPr>
          <p:nvPr>
            <p:ph idx="1"/>
          </p:nvPr>
        </p:nvSpPr>
        <p:spPr/>
        <p:txBody>
          <a:bodyPr/>
          <a:lstStyle/>
          <a:p>
            <a:r>
              <a:rPr kumimoji="1" lang="zh-CN" altLang="en-US"/>
              <a:t>读出一副画的信息</a:t>
            </a:r>
          </a:p>
        </p:txBody>
      </p:sp>
      <p:pic>
        <p:nvPicPr>
          <p:cNvPr id="4" name="图片 3">
            <a:extLst>
              <a:ext uri="{FF2B5EF4-FFF2-40B4-BE49-F238E27FC236}">
                <a16:creationId xmlns:a16="http://schemas.microsoft.com/office/drawing/2014/main" id="{9B71AD5B-31F6-FC48-9B7C-B22BB1CC029D}"/>
              </a:ext>
            </a:extLst>
          </p:cNvPr>
          <p:cNvPicPr>
            <a:picLocks noChangeAspect="1"/>
          </p:cNvPicPr>
          <p:nvPr/>
        </p:nvPicPr>
        <p:blipFill>
          <a:blip r:embed="rId3"/>
          <a:stretch>
            <a:fillRect/>
          </a:stretch>
        </p:blipFill>
        <p:spPr>
          <a:xfrm>
            <a:off x="4107304" y="883920"/>
            <a:ext cx="5813825" cy="5607281"/>
          </a:xfrm>
          <a:prstGeom prst="rect">
            <a:avLst/>
          </a:prstGeom>
        </p:spPr>
      </p:pic>
    </p:spTree>
    <p:extLst>
      <p:ext uri="{BB962C8B-B14F-4D97-AF65-F5344CB8AC3E}">
        <p14:creationId xmlns:p14="http://schemas.microsoft.com/office/powerpoint/2010/main" val="8474958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F2FD4-7BDD-5E44-AC20-ACDF548DA9C7}"/>
              </a:ext>
            </a:extLst>
          </p:cNvPr>
          <p:cNvSpPr>
            <a:spLocks noGrp="1"/>
          </p:cNvSpPr>
          <p:nvPr>
            <p:ph type="title"/>
          </p:nvPr>
        </p:nvSpPr>
        <p:spPr/>
        <p:txBody>
          <a:bodyPr/>
          <a:lstStyle/>
          <a:p>
            <a:r>
              <a:rPr kumimoji="1" lang="en" altLang="zh-CN"/>
              <a:t>Statistics of colors in paintings and natural scenes</a:t>
            </a:r>
            <a:endParaRPr kumimoji="1" lang="zh-CN" altLang="en-US"/>
          </a:p>
        </p:txBody>
      </p:sp>
      <p:sp>
        <p:nvSpPr>
          <p:cNvPr id="3" name="内容占位符 2">
            <a:extLst>
              <a:ext uri="{FF2B5EF4-FFF2-40B4-BE49-F238E27FC236}">
                <a16:creationId xmlns:a16="http://schemas.microsoft.com/office/drawing/2014/main" id="{72658ECB-2D80-9F40-9582-5C1A4EB22463}"/>
              </a:ext>
            </a:extLst>
          </p:cNvPr>
          <p:cNvSpPr>
            <a:spLocks noGrp="1"/>
          </p:cNvSpPr>
          <p:nvPr>
            <p:ph idx="1"/>
          </p:nvPr>
        </p:nvSpPr>
        <p:spPr/>
        <p:txBody>
          <a:bodyPr/>
          <a:lstStyle/>
          <a:p>
            <a:r>
              <a:rPr kumimoji="1" lang="zh-CN" altLang="en-US"/>
              <a:t>背景</a:t>
            </a:r>
            <a:endParaRPr kumimoji="1" lang="en-US" altLang="zh-CN"/>
          </a:p>
          <a:p>
            <a:pPr lvl="1"/>
            <a:r>
              <a:rPr kumimoji="1" lang="zh-CN" altLang="en-US"/>
              <a:t>画家再现了</a:t>
            </a:r>
            <a:r>
              <a:rPr kumimoji="1" lang="zh-CN" altLang="en-US">
                <a:solidFill>
                  <a:srgbClr val="FF0000"/>
                </a:solidFill>
              </a:rPr>
              <a:t>自然场景</a:t>
            </a:r>
            <a:r>
              <a:rPr kumimoji="1" lang="zh-CN" altLang="en-US"/>
              <a:t>的一些空间</a:t>
            </a:r>
            <a:r>
              <a:rPr kumimoji="1" lang="zh-CN" altLang="en-US">
                <a:solidFill>
                  <a:srgbClr val="FF0000"/>
                </a:solidFill>
              </a:rPr>
              <a:t>统计规律</a:t>
            </a:r>
            <a:endParaRPr kumimoji="1" lang="en-US" altLang="zh-CN">
              <a:solidFill>
                <a:srgbClr val="FF0000"/>
              </a:solidFill>
            </a:endParaRPr>
          </a:p>
          <a:p>
            <a:r>
              <a:rPr kumimoji="1" lang="zh-CN" altLang="en-US"/>
              <a:t>工作</a:t>
            </a:r>
            <a:endParaRPr kumimoji="1" lang="en-US" altLang="zh-CN"/>
          </a:p>
          <a:p>
            <a:pPr lvl="1"/>
            <a:r>
              <a:rPr kumimoji="1" lang="zh-CN" altLang="en-US"/>
              <a:t>分析</a:t>
            </a:r>
            <a:r>
              <a:rPr kumimoji="1" lang="en-US" altLang="zh-CN"/>
              <a:t>50</a:t>
            </a:r>
            <a:r>
              <a:rPr kumimoji="1" lang="zh-CN" altLang="en-US"/>
              <a:t>种农村和城市环境的自然场景以及</a:t>
            </a:r>
            <a:r>
              <a:rPr kumimoji="1" lang="en-US" altLang="zh-CN"/>
              <a:t>44</a:t>
            </a:r>
            <a:r>
              <a:rPr kumimoji="1" lang="zh-CN" altLang="en-US"/>
              <a:t>幅具有抽象和具象构图的画作的颜色来调查这个问题</a:t>
            </a:r>
            <a:endParaRPr kumimoji="1" lang="en-US" altLang="zh-CN"/>
          </a:p>
          <a:p>
            <a:r>
              <a:rPr kumimoji="1" lang="zh-CN" altLang="en-US"/>
              <a:t>发现</a:t>
            </a:r>
            <a:endParaRPr kumimoji="1" lang="en-US" altLang="zh-CN"/>
          </a:p>
          <a:p>
            <a:pPr lvl="1"/>
            <a:r>
              <a:rPr kumimoji="1" lang="zh-CN" altLang="en-US"/>
              <a:t>艺术作品的潜在色彩结构通常遵循自然环境的主要统计特征</a:t>
            </a:r>
          </a:p>
        </p:txBody>
      </p:sp>
    </p:spTree>
    <p:extLst>
      <p:ext uri="{BB962C8B-B14F-4D97-AF65-F5344CB8AC3E}">
        <p14:creationId xmlns:p14="http://schemas.microsoft.com/office/powerpoint/2010/main" val="73151905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F315E-5D16-D245-93FB-7F37781E0823}"/>
              </a:ext>
            </a:extLst>
          </p:cNvPr>
          <p:cNvSpPr>
            <a:spLocks noGrp="1"/>
          </p:cNvSpPr>
          <p:nvPr>
            <p:ph type="title"/>
          </p:nvPr>
        </p:nvSpPr>
        <p:spPr/>
        <p:txBody>
          <a:bodyPr/>
          <a:lstStyle/>
          <a:p>
            <a:r>
              <a:rPr kumimoji="1" lang="zh-CN" altLang="en-US"/>
              <a:t>数据集的整理</a:t>
            </a:r>
          </a:p>
        </p:txBody>
      </p:sp>
      <p:sp>
        <p:nvSpPr>
          <p:cNvPr id="3" name="文本占位符 2">
            <a:extLst>
              <a:ext uri="{FF2B5EF4-FFF2-40B4-BE49-F238E27FC236}">
                <a16:creationId xmlns:a16="http://schemas.microsoft.com/office/drawing/2014/main" id="{E1A22179-CA7C-774C-BAEE-453791DB4C0C}"/>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F850D026-7DE6-4045-8027-720DCD93F77D}"/>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7221B66F-5080-034B-94EB-EFA218AA6F7B}"/>
              </a:ext>
            </a:extLst>
          </p:cNvPr>
          <p:cNvSpPr>
            <a:spLocks noGrp="1"/>
          </p:cNvSpPr>
          <p:nvPr>
            <p:ph type="sldNum" sz="quarter" idx="12"/>
          </p:nvPr>
        </p:nvSpPr>
        <p:spPr/>
        <p:txBody>
          <a:bodyPr/>
          <a:lstStyle/>
          <a:p>
            <a:pPr>
              <a:defRPr/>
            </a:pPr>
            <a:fld id="{9F99A609-7E38-4D81-91AA-E7D54CC7FD05}" type="slidenum">
              <a:rPr lang="zh-CN" altLang="en-US" smtClean="0"/>
              <a:t>53</a:t>
            </a:fld>
            <a:endParaRPr lang="en-US" altLang="zh-CN" dirty="0"/>
          </a:p>
        </p:txBody>
      </p:sp>
    </p:spTree>
    <p:extLst>
      <p:ext uri="{BB962C8B-B14F-4D97-AF65-F5344CB8AC3E}">
        <p14:creationId xmlns:p14="http://schemas.microsoft.com/office/powerpoint/2010/main" val="17419448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04B60-D190-9D45-8BB5-F36ADB12726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2F2D67-2AE8-B344-AAB8-55674FB4F723}"/>
              </a:ext>
            </a:extLst>
          </p:cNvPr>
          <p:cNvSpPr>
            <a:spLocks noGrp="1"/>
          </p:cNvSpPr>
          <p:nvPr>
            <p:ph idx="1"/>
          </p:nvPr>
        </p:nvSpPr>
        <p:spPr/>
        <p:txBody>
          <a:bodyPr/>
          <a:lstStyle/>
          <a:p>
            <a:r>
              <a:rPr kumimoji="1" lang="en" altLang="zh-CN"/>
              <a:t>Wiki Art</a:t>
            </a:r>
            <a:r>
              <a:rPr kumimoji="1" lang="zh-CN" altLang="en"/>
              <a:t>（</a:t>
            </a:r>
            <a:r>
              <a:rPr kumimoji="1" lang="en" altLang="zh-CN"/>
              <a:t>WA</a:t>
            </a:r>
            <a:r>
              <a:rPr kumimoji="1" lang="zh-CN" altLang="en"/>
              <a:t>）</a:t>
            </a:r>
            <a:endParaRPr kumimoji="1" lang="en-US" altLang="zh-CN"/>
          </a:p>
          <a:p>
            <a:pPr lvl="1"/>
            <a:r>
              <a:rPr kumimoji="1" lang="en-US" altLang="zh-CN"/>
              <a:t>(</a:t>
            </a:r>
            <a:r>
              <a:rPr lang="en" altLang="zh-CN">
                <a:hlinkClick r:id="rId2"/>
              </a:rPr>
              <a:t>https://www.wikiart.org/</a:t>
            </a:r>
            <a:r>
              <a:rPr kumimoji="1" lang="en-US" altLang="zh-CN"/>
              <a:t>)</a:t>
            </a:r>
          </a:p>
          <a:p>
            <a:r>
              <a:rPr kumimoji="1" lang="en" altLang="zh-CN"/>
              <a:t>Web Art of Art</a:t>
            </a:r>
            <a:r>
              <a:rPr kumimoji="1" lang="zh-CN" altLang="en"/>
              <a:t>（</a:t>
            </a:r>
            <a:r>
              <a:rPr kumimoji="1" lang="en" altLang="zh-CN"/>
              <a:t>WGA</a:t>
            </a:r>
            <a:r>
              <a:rPr kumimoji="1" lang="zh-CN" altLang="en"/>
              <a:t>）</a:t>
            </a:r>
            <a:endParaRPr kumimoji="1" lang="en-US" altLang="zh-CN"/>
          </a:p>
          <a:p>
            <a:pPr lvl="1"/>
            <a:r>
              <a:rPr kumimoji="1" lang="en-US" altLang="zh-CN"/>
              <a:t>(</a:t>
            </a:r>
            <a:r>
              <a:rPr lang="en" altLang="zh-CN">
                <a:hlinkClick r:id="rId3"/>
              </a:rPr>
              <a:t>https://www.wga.hu/</a:t>
            </a:r>
            <a:r>
              <a:rPr lang="en" altLang="zh-CN"/>
              <a:t>)</a:t>
            </a:r>
            <a:endParaRPr kumimoji="1" lang="en-US" altLang="zh-CN"/>
          </a:p>
          <a:p>
            <a:r>
              <a:rPr kumimoji="1" lang="en" altLang="zh-CN"/>
              <a:t>BBC-Your Paintings</a:t>
            </a:r>
            <a:r>
              <a:rPr kumimoji="1" lang="zh-CN" altLang="en"/>
              <a:t>（</a:t>
            </a:r>
            <a:r>
              <a:rPr kumimoji="1" lang="en" altLang="zh-CN"/>
              <a:t>BYP</a:t>
            </a:r>
            <a:r>
              <a:rPr kumimoji="1" lang="zh-CN" altLang="en"/>
              <a:t>）</a:t>
            </a:r>
            <a:endParaRPr kumimoji="1" lang="en-US" altLang="zh-CN"/>
          </a:p>
          <a:p>
            <a:pPr lvl="1"/>
            <a:r>
              <a:rPr kumimoji="1" lang="en-US" altLang="zh-CN"/>
              <a:t>(</a:t>
            </a:r>
            <a:r>
              <a:rPr lang="en" altLang="zh-CN">
                <a:hlinkClick r:id="rId4"/>
              </a:rPr>
              <a:t>https://artuk.org/</a:t>
            </a:r>
            <a:r>
              <a:rPr kumimoji="1" lang="en-US" altLang="zh-CN"/>
              <a:t>)</a:t>
            </a:r>
            <a:endParaRPr lang="en" altLang="zh-CN"/>
          </a:p>
          <a:p>
            <a:endParaRPr lang="en" altLang="zh-CN"/>
          </a:p>
          <a:p>
            <a:endParaRPr kumimoji="1" lang="en-US" altLang="zh-CN"/>
          </a:p>
          <a:p>
            <a:endParaRPr kumimoji="1" lang="zh-CN" altLang="en-US"/>
          </a:p>
        </p:txBody>
      </p:sp>
    </p:spTree>
    <p:extLst>
      <p:ext uri="{BB962C8B-B14F-4D97-AF65-F5344CB8AC3E}">
        <p14:creationId xmlns:p14="http://schemas.microsoft.com/office/powerpoint/2010/main" val="390450178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9751C-2773-D042-8F61-726C9F691DF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E666C2-0A13-4A41-8790-85A6A37D1A8E}"/>
              </a:ext>
            </a:extLst>
          </p:cNvPr>
          <p:cNvSpPr>
            <a:spLocks noGrp="1"/>
          </p:cNvSpPr>
          <p:nvPr>
            <p:ph idx="1"/>
          </p:nvPr>
        </p:nvSpPr>
        <p:spPr/>
        <p:txBody>
          <a:bodyPr/>
          <a:lstStyle/>
          <a:p>
            <a:r>
              <a:rPr lang="en" altLang="zh-CN"/>
              <a:t>Painting-91: 	</a:t>
            </a:r>
          </a:p>
          <a:p>
            <a:pPr lvl="1"/>
            <a:r>
              <a:rPr lang="en" altLang="zh-CN"/>
              <a:t>(</a:t>
            </a:r>
            <a:r>
              <a:rPr lang="en" altLang="zh-CN">
                <a:hlinkClick r:id="rId2"/>
              </a:rPr>
              <a:t>https://link.springer.com/article/10.1007/s00138-014-0621-6</a:t>
            </a:r>
            <a:r>
              <a:rPr lang="en" altLang="zh-CN"/>
              <a:t>)</a:t>
            </a:r>
            <a:endParaRPr lang="en" altLang="zh-CN" b="1"/>
          </a:p>
          <a:p>
            <a:r>
              <a:rPr lang="en" altLang="zh-CN"/>
              <a:t>Kaggle	</a:t>
            </a:r>
          </a:p>
          <a:p>
            <a:pPr lvl="1"/>
            <a:r>
              <a:rPr lang="en" altLang="zh-CN">
                <a:hlinkClick r:id="rId3"/>
              </a:rPr>
              <a:t>https://www.kaggle.com/c/painter-by-numbers</a:t>
            </a:r>
            <a:endParaRPr lang="en" altLang="zh-CN"/>
          </a:p>
          <a:p>
            <a:pPr marL="0" indent="0">
              <a:buNone/>
            </a:pPr>
            <a:endParaRPr kumimoji="1" lang="zh-CN" altLang="en-US"/>
          </a:p>
        </p:txBody>
      </p:sp>
    </p:spTree>
    <p:extLst>
      <p:ext uri="{BB962C8B-B14F-4D97-AF65-F5344CB8AC3E}">
        <p14:creationId xmlns:p14="http://schemas.microsoft.com/office/powerpoint/2010/main" val="15569267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120" y="-23319"/>
            <a:ext cx="12374880" cy="6881319"/>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a:solidFill>
                <a:prstClr val="white"/>
              </a:solidFill>
              <a:latin typeface="Arial" panose="020B0604020202020204"/>
              <a:ea typeface="黑体" panose="02010609060101010101" pitchFamily="49" charset="-122"/>
            </a:endParaRPr>
          </a:p>
        </p:txBody>
      </p:sp>
      <p:grpSp>
        <p:nvGrpSpPr>
          <p:cNvPr id="79" name="Group 14"/>
          <p:cNvGrpSpPr>
            <a:grpSpLocks noChangeAspect="1"/>
          </p:cNvGrpSpPr>
          <p:nvPr/>
        </p:nvGrpSpPr>
        <p:grpSpPr>
          <a:xfrm>
            <a:off x="2602185" y="11"/>
            <a:ext cx="6987651" cy="4581287"/>
            <a:chOff x="300695" y="426921"/>
            <a:chExt cx="2698478" cy="1769194"/>
          </a:xfrm>
          <a:gradFill flip="none" rotWithShape="1">
            <a:gsLst>
              <a:gs pos="0">
                <a:schemeClr val="accent1">
                  <a:lumMod val="40000"/>
                  <a:lumOff val="60000"/>
                  <a:alpha val="41000"/>
                </a:schemeClr>
              </a:gs>
              <a:gs pos="81000">
                <a:schemeClr val="bg2">
                  <a:alpha val="0"/>
                </a:schemeClr>
              </a:gs>
            </a:gsLst>
            <a:path path="circle">
              <a:fillToRect l="50000" t="50000" r="50000" b="50000"/>
            </a:path>
            <a:tileRect/>
          </a:gradFill>
        </p:grpSpPr>
        <p:sp>
          <p:nvSpPr>
            <p:cNvPr id="80" name="Freeform 53"/>
            <p:cNvSpPr>
              <a:spLocks noChangeAspect="1"/>
            </p:cNvSpPr>
            <p:nvPr/>
          </p:nvSpPr>
          <p:spPr bwMode="gray">
            <a:xfrm>
              <a:off x="2655942" y="2009760"/>
              <a:ext cx="27458" cy="33812"/>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1" name="Freeform 54"/>
            <p:cNvSpPr>
              <a:spLocks noChangeAspect="1"/>
            </p:cNvSpPr>
            <p:nvPr/>
          </p:nvSpPr>
          <p:spPr bwMode="gray">
            <a:xfrm>
              <a:off x="2417740" y="1719612"/>
              <a:ext cx="304789" cy="27284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2" name="Freeform 55"/>
            <p:cNvSpPr>
              <a:spLocks noChangeAspect="1"/>
            </p:cNvSpPr>
            <p:nvPr/>
          </p:nvSpPr>
          <p:spPr bwMode="gray">
            <a:xfrm>
              <a:off x="2819320" y="2008974"/>
              <a:ext cx="58349" cy="7234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3" name="Freeform 56"/>
            <p:cNvSpPr>
              <a:spLocks noChangeAspect="1"/>
            </p:cNvSpPr>
            <p:nvPr/>
          </p:nvSpPr>
          <p:spPr bwMode="gray">
            <a:xfrm>
              <a:off x="2866000" y="1942138"/>
              <a:ext cx="43247" cy="77845"/>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4" name="Freeform 57"/>
            <p:cNvSpPr>
              <a:spLocks noChangeAspect="1"/>
            </p:cNvSpPr>
            <p:nvPr/>
          </p:nvSpPr>
          <p:spPr bwMode="gray">
            <a:xfrm>
              <a:off x="2800099" y="1804533"/>
              <a:ext cx="21967" cy="20444"/>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5" name="Freeform 58"/>
            <p:cNvSpPr>
              <a:spLocks noChangeAspect="1"/>
            </p:cNvSpPr>
            <p:nvPr/>
          </p:nvSpPr>
          <p:spPr bwMode="gray">
            <a:xfrm>
              <a:off x="2087553" y="1214802"/>
              <a:ext cx="83062" cy="45606"/>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6" name="Freeform 59"/>
            <p:cNvSpPr>
              <a:spLocks noChangeAspect="1"/>
            </p:cNvSpPr>
            <p:nvPr/>
          </p:nvSpPr>
          <p:spPr bwMode="gray">
            <a:xfrm>
              <a:off x="2073824" y="1239964"/>
              <a:ext cx="56976" cy="48751"/>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7" name="Freeform 60"/>
            <p:cNvSpPr>
              <a:spLocks noChangeAspect="1"/>
            </p:cNvSpPr>
            <p:nvPr/>
          </p:nvSpPr>
          <p:spPr bwMode="gray">
            <a:xfrm>
              <a:off x="2100595" y="1250186"/>
              <a:ext cx="2060" cy="3145"/>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8" name="Freeform 61"/>
            <p:cNvSpPr>
              <a:spLocks noChangeAspect="1"/>
            </p:cNvSpPr>
            <p:nvPr/>
          </p:nvSpPr>
          <p:spPr bwMode="gray">
            <a:xfrm>
              <a:off x="2105401" y="1251759"/>
              <a:ext cx="2060" cy="1573"/>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9" name="Freeform 62"/>
            <p:cNvSpPr>
              <a:spLocks noChangeAspect="1"/>
            </p:cNvSpPr>
            <p:nvPr/>
          </p:nvSpPr>
          <p:spPr bwMode="gray">
            <a:xfrm>
              <a:off x="2097163" y="1253331"/>
              <a:ext cx="1373" cy="1573"/>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0" name="Freeform 63"/>
            <p:cNvSpPr>
              <a:spLocks noChangeAspect="1"/>
            </p:cNvSpPr>
            <p:nvPr/>
          </p:nvSpPr>
          <p:spPr bwMode="gray">
            <a:xfrm>
              <a:off x="2021653" y="1269058"/>
              <a:ext cx="108461" cy="94357"/>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1" name="Freeform 64"/>
            <p:cNvSpPr>
              <a:spLocks noChangeAspect="1"/>
            </p:cNvSpPr>
            <p:nvPr/>
          </p:nvSpPr>
          <p:spPr bwMode="gray">
            <a:xfrm>
              <a:off x="2283881" y="1578863"/>
              <a:ext cx="81689" cy="9907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2" name="Freeform 65"/>
            <p:cNvSpPr>
              <a:spLocks noChangeAspect="1"/>
            </p:cNvSpPr>
            <p:nvPr/>
          </p:nvSpPr>
          <p:spPr bwMode="gray">
            <a:xfrm>
              <a:off x="2359391" y="1677938"/>
              <a:ext cx="69333" cy="25162"/>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3" name="Freeform 66"/>
            <p:cNvSpPr>
              <a:spLocks noChangeAspect="1"/>
            </p:cNvSpPr>
            <p:nvPr/>
          </p:nvSpPr>
          <p:spPr bwMode="gray">
            <a:xfrm>
              <a:off x="2386850" y="1589871"/>
              <a:ext cx="74824" cy="73127"/>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4" name="Freeform 67"/>
            <p:cNvSpPr>
              <a:spLocks noChangeAspect="1"/>
            </p:cNvSpPr>
            <p:nvPr/>
          </p:nvSpPr>
          <p:spPr bwMode="gray">
            <a:xfrm>
              <a:off x="2684087" y="1662998"/>
              <a:ext cx="30204" cy="18871"/>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5" name="Freeform 68"/>
            <p:cNvSpPr>
              <a:spLocks noChangeAspect="1"/>
            </p:cNvSpPr>
            <p:nvPr/>
          </p:nvSpPr>
          <p:spPr bwMode="gray">
            <a:xfrm>
              <a:off x="2628484" y="1649631"/>
              <a:ext cx="74824" cy="69982"/>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96" name="Group 69"/>
            <p:cNvGrpSpPr>
              <a:grpSpLocks noChangeAspect="1"/>
            </p:cNvGrpSpPr>
            <p:nvPr/>
          </p:nvGrpSpPr>
          <p:grpSpPr bwMode="gray">
            <a:xfrm>
              <a:off x="2449318" y="1464848"/>
              <a:ext cx="70019" cy="114801"/>
              <a:chOff x="3802" y="2280"/>
              <a:chExt cx="102" cy="146"/>
            </a:xfrm>
            <a:grpFill/>
          </p:grpSpPr>
          <p:sp>
            <p:nvSpPr>
              <p:cNvPr id="424"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5"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6"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7"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8"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9"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0"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1"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2"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3"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4"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97" name="Freeform 81"/>
            <p:cNvSpPr>
              <a:spLocks noChangeAspect="1"/>
            </p:cNvSpPr>
            <p:nvPr/>
          </p:nvSpPr>
          <p:spPr bwMode="gray">
            <a:xfrm>
              <a:off x="2424605" y="1583581"/>
              <a:ext cx="10297" cy="9436"/>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8" name="Freeform 82"/>
            <p:cNvSpPr>
              <a:spLocks noChangeAspect="1"/>
            </p:cNvSpPr>
            <p:nvPr/>
          </p:nvSpPr>
          <p:spPr bwMode="gray">
            <a:xfrm>
              <a:off x="2440394" y="1655135"/>
              <a:ext cx="2060" cy="7077"/>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9" name="Freeform 83"/>
            <p:cNvSpPr>
              <a:spLocks noChangeAspect="1"/>
            </p:cNvSpPr>
            <p:nvPr/>
          </p:nvSpPr>
          <p:spPr bwMode="gray">
            <a:xfrm>
              <a:off x="2505607" y="1699168"/>
              <a:ext cx="18535" cy="9436"/>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0" name="Freeform 84"/>
            <p:cNvSpPr>
              <a:spLocks noChangeAspect="1"/>
            </p:cNvSpPr>
            <p:nvPr/>
          </p:nvSpPr>
          <p:spPr bwMode="gray">
            <a:xfrm>
              <a:off x="2496684" y="1705459"/>
              <a:ext cx="11670" cy="11008"/>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1" name="Freeform 85"/>
            <p:cNvSpPr>
              <a:spLocks noChangeAspect="1"/>
            </p:cNvSpPr>
            <p:nvPr/>
          </p:nvSpPr>
          <p:spPr bwMode="gray">
            <a:xfrm>
              <a:off x="2529634" y="1651203"/>
              <a:ext cx="21967" cy="9436"/>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2" name="Freeform 86"/>
            <p:cNvSpPr>
              <a:spLocks noChangeAspect="1"/>
            </p:cNvSpPr>
            <p:nvPr/>
          </p:nvSpPr>
          <p:spPr bwMode="gray">
            <a:xfrm>
              <a:off x="2461674" y="1612674"/>
              <a:ext cx="47366" cy="63691"/>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3" name="Freeform 87"/>
            <p:cNvSpPr>
              <a:spLocks noChangeAspect="1"/>
            </p:cNvSpPr>
            <p:nvPr/>
          </p:nvSpPr>
          <p:spPr bwMode="gray">
            <a:xfrm>
              <a:off x="2525515" y="1607956"/>
              <a:ext cx="10983" cy="26734"/>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4" name="Freeform 88"/>
            <p:cNvSpPr>
              <a:spLocks noChangeAspect="1"/>
            </p:cNvSpPr>
            <p:nvPr/>
          </p:nvSpPr>
          <p:spPr bwMode="gray">
            <a:xfrm>
              <a:off x="2552287" y="1630759"/>
              <a:ext cx="78257" cy="75486"/>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5" name="Freeform 89"/>
            <p:cNvSpPr>
              <a:spLocks noChangeAspect="1"/>
            </p:cNvSpPr>
            <p:nvPr/>
          </p:nvSpPr>
          <p:spPr bwMode="gray">
            <a:xfrm>
              <a:off x="2702622" y="1649631"/>
              <a:ext cx="17848" cy="18871"/>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6" name="Freeform 90"/>
            <p:cNvSpPr>
              <a:spLocks noChangeAspect="1"/>
            </p:cNvSpPr>
            <p:nvPr/>
          </p:nvSpPr>
          <p:spPr bwMode="gray">
            <a:xfrm>
              <a:off x="2335365" y="1423174"/>
              <a:ext cx="54231" cy="130527"/>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7" name="Freeform 91"/>
            <p:cNvSpPr>
              <a:spLocks noChangeAspect="1"/>
            </p:cNvSpPr>
            <p:nvPr/>
          </p:nvSpPr>
          <p:spPr bwMode="gray">
            <a:xfrm>
              <a:off x="2391655" y="1567855"/>
              <a:ext cx="72765" cy="51896"/>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8" name="Freeform 92"/>
            <p:cNvSpPr>
              <a:spLocks noChangeAspect="1"/>
            </p:cNvSpPr>
            <p:nvPr/>
          </p:nvSpPr>
          <p:spPr bwMode="gray">
            <a:xfrm>
              <a:off x="2320950" y="1569427"/>
              <a:ext cx="30891" cy="46392"/>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9" name="Freeform 93"/>
            <p:cNvSpPr>
              <a:spLocks noChangeAspect="1"/>
            </p:cNvSpPr>
            <p:nvPr/>
          </p:nvSpPr>
          <p:spPr bwMode="gray">
            <a:xfrm>
              <a:off x="2301729" y="1445977"/>
              <a:ext cx="59036" cy="132886"/>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0" name="Freeform 94"/>
            <p:cNvSpPr>
              <a:spLocks noChangeAspect="1"/>
            </p:cNvSpPr>
            <p:nvPr/>
          </p:nvSpPr>
          <p:spPr bwMode="gray">
            <a:xfrm>
              <a:off x="2261227" y="1374423"/>
              <a:ext cx="66587" cy="16512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1" name="Freeform 95"/>
            <p:cNvSpPr>
              <a:spLocks noChangeAspect="1"/>
            </p:cNvSpPr>
            <p:nvPr/>
          </p:nvSpPr>
          <p:spPr bwMode="gray">
            <a:xfrm>
              <a:off x="2336738" y="1500232"/>
              <a:ext cx="39815" cy="36957"/>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2" name="Freeform 96"/>
            <p:cNvSpPr>
              <a:spLocks noChangeAspect="1"/>
            </p:cNvSpPr>
            <p:nvPr/>
          </p:nvSpPr>
          <p:spPr bwMode="gray">
            <a:xfrm>
              <a:off x="2320950" y="1429465"/>
              <a:ext cx="54231" cy="77058"/>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13" name="Group 97"/>
            <p:cNvGrpSpPr>
              <a:grpSpLocks noChangeAspect="1"/>
            </p:cNvGrpSpPr>
            <p:nvPr/>
          </p:nvGrpSpPr>
          <p:grpSpPr bwMode="gray">
            <a:xfrm>
              <a:off x="2024398" y="1285570"/>
              <a:ext cx="275271" cy="290934"/>
              <a:chOff x="3183" y="2052"/>
              <a:chExt cx="401" cy="370"/>
            </a:xfrm>
            <a:grpFill/>
          </p:grpSpPr>
          <p:sp>
            <p:nvSpPr>
              <p:cNvPr id="417"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8"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9"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0"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1"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2"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3"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14" name="Freeform 105"/>
            <p:cNvSpPr>
              <a:spLocks noChangeAspect="1"/>
            </p:cNvSpPr>
            <p:nvPr/>
          </p:nvSpPr>
          <p:spPr bwMode="gray">
            <a:xfrm>
              <a:off x="2470598" y="1403516"/>
              <a:ext cx="13043" cy="31452"/>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15" name="Group 106"/>
            <p:cNvGrpSpPr>
              <a:grpSpLocks noChangeAspect="1"/>
            </p:cNvGrpSpPr>
            <p:nvPr/>
          </p:nvGrpSpPr>
          <p:grpSpPr bwMode="gray">
            <a:xfrm>
              <a:off x="2542676" y="1188854"/>
              <a:ext cx="122190" cy="158834"/>
              <a:chOff x="3938" y="1929"/>
              <a:chExt cx="178" cy="202"/>
            </a:xfrm>
            <a:grpFill/>
          </p:grpSpPr>
          <p:sp>
            <p:nvSpPr>
              <p:cNvPr id="413"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4"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5"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6"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16" name="Freeform 111"/>
            <p:cNvSpPr>
              <a:spLocks noChangeAspect="1"/>
            </p:cNvSpPr>
            <p:nvPr/>
          </p:nvSpPr>
          <p:spPr bwMode="gray">
            <a:xfrm>
              <a:off x="2515904" y="1269058"/>
              <a:ext cx="26086" cy="44820"/>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7" name="Freeform 112"/>
            <p:cNvSpPr>
              <a:spLocks noChangeAspect="1"/>
            </p:cNvSpPr>
            <p:nvPr/>
          </p:nvSpPr>
          <p:spPr bwMode="gray">
            <a:xfrm>
              <a:off x="2227591" y="1100788"/>
              <a:ext cx="238202" cy="133672"/>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8" name="Freeform 113"/>
            <p:cNvSpPr>
              <a:spLocks noChangeAspect="1"/>
            </p:cNvSpPr>
            <p:nvPr/>
          </p:nvSpPr>
          <p:spPr bwMode="gray">
            <a:xfrm>
              <a:off x="2384104" y="1450695"/>
              <a:ext cx="17848" cy="18085"/>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9" name="Freeform 114"/>
            <p:cNvSpPr>
              <a:spLocks noChangeAspect="1"/>
            </p:cNvSpPr>
            <p:nvPr/>
          </p:nvSpPr>
          <p:spPr bwMode="gray">
            <a:xfrm>
              <a:off x="2120503" y="1082702"/>
              <a:ext cx="461302" cy="367206"/>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0" name="Freeform 115"/>
            <p:cNvSpPr>
              <a:spLocks noChangeAspect="1"/>
            </p:cNvSpPr>
            <p:nvPr/>
          </p:nvSpPr>
          <p:spPr bwMode="gray">
            <a:xfrm>
              <a:off x="2502861" y="1218734"/>
              <a:ext cx="47366" cy="59759"/>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21" name="Group 116"/>
            <p:cNvGrpSpPr>
              <a:grpSpLocks noChangeAspect="1"/>
            </p:cNvGrpSpPr>
            <p:nvPr/>
          </p:nvGrpSpPr>
          <p:grpSpPr bwMode="gray">
            <a:xfrm>
              <a:off x="1713431" y="426921"/>
              <a:ext cx="1285742" cy="811471"/>
              <a:chOff x="2730" y="960"/>
              <a:chExt cx="1873" cy="1032"/>
            </a:xfrm>
            <a:grpFill/>
          </p:grpSpPr>
          <p:grpSp>
            <p:nvGrpSpPr>
              <p:cNvPr id="396" name="Group 117"/>
              <p:cNvGrpSpPr>
                <a:grpSpLocks noChangeAspect="1"/>
              </p:cNvGrpSpPr>
              <p:nvPr/>
            </p:nvGrpSpPr>
            <p:grpSpPr bwMode="gray">
              <a:xfrm>
                <a:off x="3044" y="960"/>
                <a:ext cx="1473" cy="481"/>
                <a:chOff x="3044" y="960"/>
                <a:chExt cx="1473" cy="481"/>
              </a:xfrm>
              <a:grpFill/>
            </p:grpSpPr>
            <p:sp>
              <p:nvSpPr>
                <p:cNvPr id="400"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1"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2"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3"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4"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5"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6"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7"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8"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9"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0"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1"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2"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97"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8"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9"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122" name="Group 135"/>
            <p:cNvGrpSpPr>
              <a:grpSpLocks noChangeAspect="1"/>
            </p:cNvGrpSpPr>
            <p:nvPr/>
          </p:nvGrpSpPr>
          <p:grpSpPr bwMode="gray">
            <a:xfrm>
              <a:off x="1762857" y="1228170"/>
              <a:ext cx="280076" cy="290148"/>
              <a:chOff x="2802" y="1979"/>
              <a:chExt cx="408" cy="369"/>
            </a:xfrm>
            <a:grpFill/>
          </p:grpSpPr>
          <p:sp>
            <p:nvSpPr>
              <p:cNvPr id="367"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68" name="Group 137"/>
              <p:cNvGrpSpPr>
                <a:grpSpLocks noChangeAspect="1"/>
              </p:cNvGrpSpPr>
              <p:nvPr/>
            </p:nvGrpSpPr>
            <p:grpSpPr bwMode="gray">
              <a:xfrm>
                <a:off x="2889" y="2101"/>
                <a:ext cx="17" cy="51"/>
                <a:chOff x="2889" y="2101"/>
                <a:chExt cx="17" cy="51"/>
              </a:xfrm>
              <a:grpFill/>
            </p:grpSpPr>
            <p:sp>
              <p:nvSpPr>
                <p:cNvPr id="393"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4"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5"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69"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0" name="Group 142"/>
              <p:cNvGrpSpPr>
                <a:grpSpLocks noChangeAspect="1"/>
              </p:cNvGrpSpPr>
              <p:nvPr/>
            </p:nvGrpSpPr>
            <p:grpSpPr bwMode="gray">
              <a:xfrm>
                <a:off x="2896" y="2116"/>
                <a:ext cx="231" cy="189"/>
                <a:chOff x="2896" y="2116"/>
                <a:chExt cx="231" cy="189"/>
              </a:xfrm>
              <a:grpFill/>
            </p:grpSpPr>
            <p:sp>
              <p:nvSpPr>
                <p:cNvPr id="391"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2"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371" name="Group 145"/>
              <p:cNvGrpSpPr>
                <a:grpSpLocks noChangeAspect="1"/>
              </p:cNvGrpSpPr>
              <p:nvPr/>
            </p:nvGrpSpPr>
            <p:grpSpPr bwMode="gray">
              <a:xfrm>
                <a:off x="2984" y="2276"/>
                <a:ext cx="114" cy="72"/>
                <a:chOff x="2984" y="2276"/>
                <a:chExt cx="114" cy="72"/>
              </a:xfrm>
              <a:grpFill/>
            </p:grpSpPr>
            <p:sp>
              <p:nvSpPr>
                <p:cNvPr id="389"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0"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72"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3" name="Group 149"/>
              <p:cNvGrpSpPr>
                <a:grpSpLocks noChangeAspect="1"/>
              </p:cNvGrpSpPr>
              <p:nvPr/>
            </p:nvGrpSpPr>
            <p:grpSpPr bwMode="gray">
              <a:xfrm>
                <a:off x="3086" y="2189"/>
                <a:ext cx="85" cy="114"/>
                <a:chOff x="3086" y="2189"/>
                <a:chExt cx="85" cy="114"/>
              </a:xfrm>
              <a:grpFill/>
            </p:grpSpPr>
            <p:sp>
              <p:nvSpPr>
                <p:cNvPr id="387"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8"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74"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5" name="Group 153"/>
              <p:cNvGrpSpPr>
                <a:grpSpLocks noChangeAspect="1"/>
              </p:cNvGrpSpPr>
              <p:nvPr/>
            </p:nvGrpSpPr>
            <p:grpSpPr bwMode="gray">
              <a:xfrm>
                <a:off x="3000" y="2012"/>
                <a:ext cx="210" cy="192"/>
                <a:chOff x="3000" y="2012"/>
                <a:chExt cx="210" cy="192"/>
              </a:xfrm>
              <a:grpFill/>
            </p:grpSpPr>
            <p:sp>
              <p:nvSpPr>
                <p:cNvPr id="385"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6"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76"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77"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78"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9" name="Group 159"/>
              <p:cNvGrpSpPr>
                <a:grpSpLocks noChangeAspect="1"/>
              </p:cNvGrpSpPr>
              <p:nvPr/>
            </p:nvGrpSpPr>
            <p:grpSpPr bwMode="gray">
              <a:xfrm>
                <a:off x="2802" y="1979"/>
                <a:ext cx="205" cy="88"/>
                <a:chOff x="2802" y="1979"/>
                <a:chExt cx="205" cy="88"/>
              </a:xfrm>
              <a:grpFill/>
            </p:grpSpPr>
            <p:sp>
              <p:nvSpPr>
                <p:cNvPr id="383"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4"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80"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1"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2"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23" name="Freeform 165"/>
            <p:cNvSpPr>
              <a:spLocks noChangeAspect="1"/>
            </p:cNvSpPr>
            <p:nvPr/>
          </p:nvSpPr>
          <p:spPr bwMode="gray">
            <a:xfrm>
              <a:off x="1893284" y="1236819"/>
              <a:ext cx="23340" cy="27521"/>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4" name="Freeform 166"/>
            <p:cNvSpPr>
              <a:spLocks noChangeAspect="1"/>
            </p:cNvSpPr>
            <p:nvPr/>
          </p:nvSpPr>
          <p:spPr bwMode="gray">
            <a:xfrm>
              <a:off x="1916624" y="1052823"/>
              <a:ext cx="306162" cy="187141"/>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5" name="Freeform 167"/>
            <p:cNvSpPr>
              <a:spLocks noChangeAspect="1"/>
            </p:cNvSpPr>
            <p:nvPr/>
          </p:nvSpPr>
          <p:spPr bwMode="gray">
            <a:xfrm>
              <a:off x="1866512" y="1210871"/>
              <a:ext cx="50798" cy="28307"/>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6" name="Freeform 168"/>
            <p:cNvSpPr>
              <a:spLocks noChangeAspect="1"/>
            </p:cNvSpPr>
            <p:nvPr/>
          </p:nvSpPr>
          <p:spPr bwMode="gray">
            <a:xfrm>
              <a:off x="1988016" y="1186495"/>
              <a:ext cx="129055" cy="95930"/>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7" name="Freeform 169"/>
            <p:cNvSpPr>
              <a:spLocks noChangeAspect="1"/>
            </p:cNvSpPr>
            <p:nvPr/>
          </p:nvSpPr>
          <p:spPr bwMode="gray">
            <a:xfrm>
              <a:off x="1961244" y="1219520"/>
              <a:ext cx="107088" cy="84921"/>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28" name="Group 170"/>
            <p:cNvGrpSpPr>
              <a:grpSpLocks noChangeAspect="1"/>
            </p:cNvGrpSpPr>
            <p:nvPr/>
          </p:nvGrpSpPr>
          <p:grpSpPr bwMode="gray">
            <a:xfrm>
              <a:off x="1903581" y="1230528"/>
              <a:ext cx="41874" cy="38529"/>
              <a:chOff x="3007" y="1982"/>
              <a:chExt cx="61" cy="49"/>
            </a:xfrm>
            <a:grpFill/>
          </p:grpSpPr>
          <p:sp>
            <p:nvSpPr>
              <p:cNvPr id="365"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6"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29" name="Freeform 173"/>
            <p:cNvSpPr>
              <a:spLocks noChangeAspect="1"/>
            </p:cNvSpPr>
            <p:nvPr/>
          </p:nvSpPr>
          <p:spPr bwMode="gray">
            <a:xfrm>
              <a:off x="1381871" y="853887"/>
              <a:ext cx="82375" cy="64477"/>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30" name="Group 222"/>
            <p:cNvGrpSpPr>
              <a:grpSpLocks noChangeAspect="1"/>
            </p:cNvGrpSpPr>
            <p:nvPr/>
          </p:nvGrpSpPr>
          <p:grpSpPr bwMode="gray">
            <a:xfrm>
              <a:off x="1646845" y="426921"/>
              <a:ext cx="124250" cy="147040"/>
              <a:chOff x="3202" y="1036"/>
              <a:chExt cx="181" cy="187"/>
            </a:xfrm>
            <a:grpFill/>
          </p:grpSpPr>
          <p:sp>
            <p:nvSpPr>
              <p:cNvPr id="359"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0"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1"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2"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3"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4"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31" name="Freeform 229"/>
            <p:cNvSpPr>
              <a:spLocks noChangeAspect="1"/>
            </p:cNvSpPr>
            <p:nvPr/>
          </p:nvSpPr>
          <p:spPr bwMode="gray">
            <a:xfrm>
              <a:off x="1234969" y="980482"/>
              <a:ext cx="2746" cy="3145"/>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2" name="Freeform 230"/>
            <p:cNvSpPr>
              <a:spLocks noChangeAspect="1"/>
            </p:cNvSpPr>
            <p:nvPr/>
          </p:nvSpPr>
          <p:spPr bwMode="gray">
            <a:xfrm>
              <a:off x="1381185" y="695052"/>
              <a:ext cx="19908" cy="22017"/>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3" name="Freeform 231"/>
            <p:cNvSpPr>
              <a:spLocks noChangeAspect="1"/>
            </p:cNvSpPr>
            <p:nvPr/>
          </p:nvSpPr>
          <p:spPr bwMode="gray">
            <a:xfrm>
              <a:off x="1355099" y="746162"/>
              <a:ext cx="19908" cy="15726"/>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4" name="Freeform 232"/>
            <p:cNvSpPr>
              <a:spLocks noChangeAspect="1"/>
            </p:cNvSpPr>
            <p:nvPr/>
          </p:nvSpPr>
          <p:spPr bwMode="gray">
            <a:xfrm>
              <a:off x="1235655" y="978123"/>
              <a:ext cx="6178" cy="2359"/>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5" name="Freeform 233"/>
            <p:cNvSpPr>
              <a:spLocks noChangeAspect="1"/>
            </p:cNvSpPr>
            <p:nvPr/>
          </p:nvSpPr>
          <p:spPr bwMode="gray">
            <a:xfrm>
              <a:off x="1017360" y="426921"/>
              <a:ext cx="416682" cy="551989"/>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6" name="Freeform 234"/>
            <p:cNvSpPr>
              <a:spLocks noChangeAspect="1"/>
            </p:cNvSpPr>
            <p:nvPr/>
          </p:nvSpPr>
          <p:spPr bwMode="gray">
            <a:xfrm>
              <a:off x="1153280" y="765034"/>
              <a:ext cx="22653" cy="2594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7" name="Freeform 235"/>
            <p:cNvSpPr>
              <a:spLocks noChangeAspect="1"/>
            </p:cNvSpPr>
            <p:nvPr/>
          </p:nvSpPr>
          <p:spPr bwMode="gray">
            <a:xfrm>
              <a:off x="1047565" y="541722"/>
              <a:ext cx="22653" cy="9436"/>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38" name="Group 236"/>
            <p:cNvGrpSpPr>
              <a:grpSpLocks noChangeAspect="1"/>
            </p:cNvGrpSpPr>
            <p:nvPr/>
          </p:nvGrpSpPr>
          <p:grpSpPr bwMode="gray">
            <a:xfrm>
              <a:off x="954206" y="1519890"/>
              <a:ext cx="349409" cy="676225"/>
              <a:chOff x="1624" y="2350"/>
              <a:chExt cx="509" cy="860"/>
            </a:xfrm>
            <a:grpFill/>
          </p:grpSpPr>
          <p:sp>
            <p:nvSpPr>
              <p:cNvPr id="334"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5"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6"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7"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8"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9"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0"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1"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2"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3"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4"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5"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6"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7"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8"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9"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0"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1"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2"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3"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4"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5"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6"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7"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8"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39" name="Freeform 262"/>
            <p:cNvSpPr>
              <a:spLocks noChangeAspect="1"/>
            </p:cNvSpPr>
            <p:nvPr/>
          </p:nvSpPr>
          <p:spPr bwMode="gray">
            <a:xfrm>
              <a:off x="906840" y="1497087"/>
              <a:ext cx="32264" cy="36957"/>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0" name="Freeform 263"/>
            <p:cNvSpPr>
              <a:spLocks noChangeAspect="1"/>
            </p:cNvSpPr>
            <p:nvPr/>
          </p:nvSpPr>
          <p:spPr bwMode="gray">
            <a:xfrm>
              <a:off x="941163" y="1544266"/>
              <a:ext cx="43934" cy="21231"/>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1" name="Freeform 264"/>
            <p:cNvSpPr>
              <a:spLocks noChangeAspect="1"/>
            </p:cNvSpPr>
            <p:nvPr/>
          </p:nvSpPr>
          <p:spPr bwMode="gray">
            <a:xfrm>
              <a:off x="871831" y="1471925"/>
              <a:ext cx="29518" cy="36957"/>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2" name="Freeform 265"/>
            <p:cNvSpPr>
              <a:spLocks noChangeAspect="1"/>
            </p:cNvSpPr>
            <p:nvPr/>
          </p:nvSpPr>
          <p:spPr bwMode="gray">
            <a:xfrm>
              <a:off x="894484" y="1466421"/>
              <a:ext cx="8238" cy="22803"/>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3" name="Freeform 266"/>
            <p:cNvSpPr>
              <a:spLocks noChangeAspect="1"/>
            </p:cNvSpPr>
            <p:nvPr/>
          </p:nvSpPr>
          <p:spPr bwMode="gray">
            <a:xfrm>
              <a:off x="888306" y="1502591"/>
              <a:ext cx="17162" cy="11008"/>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4" name="Freeform 267"/>
            <p:cNvSpPr>
              <a:spLocks noChangeAspect="1"/>
            </p:cNvSpPr>
            <p:nvPr/>
          </p:nvSpPr>
          <p:spPr bwMode="gray">
            <a:xfrm>
              <a:off x="919883" y="1530898"/>
              <a:ext cx="24713" cy="25162"/>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5" name="Freeform 268"/>
            <p:cNvSpPr>
              <a:spLocks noChangeAspect="1"/>
            </p:cNvSpPr>
            <p:nvPr/>
          </p:nvSpPr>
          <p:spPr bwMode="gray">
            <a:xfrm>
              <a:off x="893111" y="1488437"/>
              <a:ext cx="45993" cy="26734"/>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6" name="Freeform 269"/>
            <p:cNvSpPr>
              <a:spLocks noChangeAspect="1"/>
            </p:cNvSpPr>
            <p:nvPr/>
          </p:nvSpPr>
          <p:spPr bwMode="gray">
            <a:xfrm>
              <a:off x="685113" y="1331176"/>
              <a:ext cx="227219" cy="169843"/>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47" name="Group 270"/>
            <p:cNvGrpSpPr>
              <a:grpSpLocks noChangeAspect="1"/>
            </p:cNvGrpSpPr>
            <p:nvPr/>
          </p:nvGrpSpPr>
          <p:grpSpPr bwMode="gray">
            <a:xfrm>
              <a:off x="300695" y="738299"/>
              <a:ext cx="763345" cy="666790"/>
              <a:chOff x="672" y="1356"/>
              <a:chExt cx="1112" cy="848"/>
            </a:xfrm>
            <a:grpFill/>
          </p:grpSpPr>
          <p:grpSp>
            <p:nvGrpSpPr>
              <p:cNvPr id="322" name="Group 271"/>
              <p:cNvGrpSpPr>
                <a:grpSpLocks noChangeAspect="1"/>
              </p:cNvGrpSpPr>
              <p:nvPr/>
            </p:nvGrpSpPr>
            <p:grpSpPr bwMode="gray">
              <a:xfrm>
                <a:off x="672" y="1356"/>
                <a:ext cx="418" cy="413"/>
                <a:chOff x="672" y="1356"/>
                <a:chExt cx="418" cy="413"/>
              </a:xfrm>
              <a:grpFill/>
            </p:grpSpPr>
            <p:sp>
              <p:nvSpPr>
                <p:cNvPr id="329"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0"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1"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2"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3"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323" name="Group 277"/>
              <p:cNvGrpSpPr>
                <a:grpSpLocks noChangeAspect="1"/>
              </p:cNvGrpSpPr>
              <p:nvPr/>
            </p:nvGrpSpPr>
            <p:grpSpPr bwMode="gray">
              <a:xfrm>
                <a:off x="1149" y="1865"/>
                <a:ext cx="635" cy="339"/>
                <a:chOff x="1149" y="1865"/>
                <a:chExt cx="635" cy="339"/>
              </a:xfrm>
              <a:grpFill/>
            </p:grpSpPr>
            <p:sp>
              <p:nvSpPr>
                <p:cNvPr id="324"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5"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6"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7"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8"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grpSp>
          <p:nvGrpSpPr>
            <p:cNvPr id="148" name="Group 283"/>
            <p:cNvGrpSpPr>
              <a:grpSpLocks noChangeAspect="1"/>
            </p:cNvGrpSpPr>
            <p:nvPr/>
          </p:nvGrpSpPr>
          <p:grpSpPr bwMode="gray">
            <a:xfrm>
              <a:off x="504574" y="426921"/>
              <a:ext cx="665181" cy="803607"/>
              <a:chOff x="969" y="960"/>
              <a:chExt cx="969" cy="1022"/>
            </a:xfrm>
            <a:grpFill/>
          </p:grpSpPr>
          <p:sp>
            <p:nvSpPr>
              <p:cNvPr id="293"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4"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5"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6"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7"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8"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9"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0"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1"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2"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3"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4"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5"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6"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7"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8"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9"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0"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1"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2"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3"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4"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5"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6"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7"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8"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9"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0"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1"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49" name="Freeform 313"/>
            <p:cNvSpPr>
              <a:spLocks noChangeAspect="1"/>
            </p:cNvSpPr>
            <p:nvPr/>
          </p:nvSpPr>
          <p:spPr bwMode="gray">
            <a:xfrm rot="21085610">
              <a:off x="978232" y="1376782"/>
              <a:ext cx="5492" cy="3145"/>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0" name="Freeform 314"/>
            <p:cNvSpPr>
              <a:spLocks noChangeAspect="1"/>
            </p:cNvSpPr>
            <p:nvPr/>
          </p:nvSpPr>
          <p:spPr bwMode="gray">
            <a:xfrm rot="21085610">
              <a:off x="987156" y="1377568"/>
              <a:ext cx="687" cy="7863"/>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1" name="Freeform 315"/>
            <p:cNvSpPr>
              <a:spLocks noChangeAspect="1"/>
            </p:cNvSpPr>
            <p:nvPr/>
          </p:nvSpPr>
          <p:spPr bwMode="gray">
            <a:xfrm rot="21085610">
              <a:off x="987156" y="1395653"/>
              <a:ext cx="1373" cy="787"/>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2" name="Freeform 316"/>
            <p:cNvSpPr>
              <a:spLocks noChangeAspect="1"/>
            </p:cNvSpPr>
            <p:nvPr/>
          </p:nvSpPr>
          <p:spPr bwMode="gray">
            <a:xfrm rot="21085610">
              <a:off x="983724" y="1394867"/>
              <a:ext cx="2746" cy="9436"/>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3" name="Freeform 317"/>
            <p:cNvSpPr>
              <a:spLocks noChangeAspect="1"/>
            </p:cNvSpPr>
            <p:nvPr/>
          </p:nvSpPr>
          <p:spPr bwMode="gray">
            <a:xfrm rot="21085610">
              <a:off x="987156" y="1405875"/>
              <a:ext cx="687" cy="4718"/>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4" name="Freeform 318"/>
            <p:cNvSpPr>
              <a:spLocks noChangeAspect="1"/>
            </p:cNvSpPr>
            <p:nvPr/>
          </p:nvSpPr>
          <p:spPr bwMode="gray">
            <a:xfrm rot="21085610">
              <a:off x="993334" y="1392508"/>
              <a:ext cx="687" cy="629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5" name="Freeform 319"/>
            <p:cNvSpPr>
              <a:spLocks noChangeAspect="1"/>
            </p:cNvSpPr>
            <p:nvPr/>
          </p:nvSpPr>
          <p:spPr bwMode="gray">
            <a:xfrm rot="21085610">
              <a:off x="996766" y="1398012"/>
              <a:ext cx="2060" cy="7077"/>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6" name="Freeform 320"/>
            <p:cNvSpPr>
              <a:spLocks noChangeAspect="1"/>
            </p:cNvSpPr>
            <p:nvPr/>
          </p:nvSpPr>
          <p:spPr bwMode="gray">
            <a:xfrm rot="21085610">
              <a:off x="1002945" y="1403516"/>
              <a:ext cx="1373" cy="1573"/>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7" name="Freeform 321"/>
            <p:cNvSpPr>
              <a:spLocks noChangeAspect="1"/>
            </p:cNvSpPr>
            <p:nvPr/>
          </p:nvSpPr>
          <p:spPr bwMode="gray">
            <a:xfrm rot="21085610">
              <a:off x="1000199" y="1410593"/>
              <a:ext cx="2060" cy="7863"/>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8" name="Freeform 322"/>
            <p:cNvSpPr>
              <a:spLocks noChangeAspect="1"/>
            </p:cNvSpPr>
            <p:nvPr/>
          </p:nvSpPr>
          <p:spPr bwMode="gray">
            <a:xfrm rot="21085610">
              <a:off x="1006377" y="1417670"/>
              <a:ext cx="2060" cy="7077"/>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9" name="Freeform 323"/>
            <p:cNvSpPr>
              <a:spLocks noChangeAspect="1"/>
            </p:cNvSpPr>
            <p:nvPr/>
          </p:nvSpPr>
          <p:spPr bwMode="gray">
            <a:xfrm rot="21085610">
              <a:off x="1011869" y="1422387"/>
              <a:ext cx="2060" cy="787"/>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0" name="Freeform 324"/>
            <p:cNvSpPr>
              <a:spLocks noChangeAspect="1"/>
            </p:cNvSpPr>
            <p:nvPr/>
          </p:nvSpPr>
          <p:spPr bwMode="gray">
            <a:xfrm rot="21085610">
              <a:off x="1016674" y="1425533"/>
              <a:ext cx="4119" cy="3145"/>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1" name="Freeform 325"/>
            <p:cNvSpPr>
              <a:spLocks noChangeAspect="1"/>
            </p:cNvSpPr>
            <p:nvPr/>
          </p:nvSpPr>
          <p:spPr bwMode="gray">
            <a:xfrm rot="21085610">
              <a:off x="1011182" y="1434182"/>
              <a:ext cx="2746" cy="4718"/>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2" name="Freeform 326"/>
            <p:cNvSpPr>
              <a:spLocks noChangeAspect="1"/>
            </p:cNvSpPr>
            <p:nvPr/>
          </p:nvSpPr>
          <p:spPr bwMode="gray">
            <a:xfrm rot="21085610">
              <a:off x="986470" y="1405089"/>
              <a:ext cx="1373" cy="2359"/>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3" name="Freeform 327"/>
            <p:cNvSpPr>
              <a:spLocks noChangeAspect="1"/>
            </p:cNvSpPr>
            <p:nvPr/>
          </p:nvSpPr>
          <p:spPr bwMode="gray">
            <a:xfrm rot="21085610">
              <a:off x="972741" y="1397226"/>
              <a:ext cx="687" cy="3145"/>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4" name="Freeform 328"/>
            <p:cNvSpPr>
              <a:spLocks noChangeAspect="1"/>
            </p:cNvSpPr>
            <p:nvPr/>
          </p:nvSpPr>
          <p:spPr bwMode="gray">
            <a:xfrm rot="21085610">
              <a:off x="971368" y="1401157"/>
              <a:ext cx="1373" cy="1573"/>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5" name="Freeform 329"/>
            <p:cNvSpPr>
              <a:spLocks noChangeAspect="1"/>
            </p:cNvSpPr>
            <p:nvPr/>
          </p:nvSpPr>
          <p:spPr bwMode="gray">
            <a:xfrm rot="21085610">
              <a:off x="967249" y="1402730"/>
              <a:ext cx="2746" cy="3145"/>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6" name="Freeform 330"/>
            <p:cNvSpPr>
              <a:spLocks noChangeAspect="1"/>
            </p:cNvSpPr>
            <p:nvPr/>
          </p:nvSpPr>
          <p:spPr bwMode="gray">
            <a:xfrm rot="20552049">
              <a:off x="985783" y="1470353"/>
              <a:ext cx="10297" cy="8650"/>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7" name="Freeform 331"/>
            <p:cNvSpPr>
              <a:spLocks noChangeAspect="1"/>
            </p:cNvSpPr>
            <p:nvPr/>
          </p:nvSpPr>
          <p:spPr bwMode="gray">
            <a:xfrm rot="20552049">
              <a:off x="1013928" y="1442045"/>
              <a:ext cx="16475" cy="2594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8" name="Freeform 332"/>
            <p:cNvSpPr>
              <a:spLocks noChangeAspect="1"/>
            </p:cNvSpPr>
            <p:nvPr/>
          </p:nvSpPr>
          <p:spPr bwMode="gray">
            <a:xfrm rot="20552049">
              <a:off x="1063353" y="1457772"/>
              <a:ext cx="687" cy="787"/>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9" name="Freeform 333"/>
            <p:cNvSpPr>
              <a:spLocks noChangeAspect="1"/>
            </p:cNvSpPr>
            <p:nvPr/>
          </p:nvSpPr>
          <p:spPr bwMode="gray">
            <a:xfrm rot="20552049">
              <a:off x="1072964" y="1479002"/>
              <a:ext cx="1373" cy="5504"/>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0" name="Freeform 334"/>
            <p:cNvSpPr>
              <a:spLocks noChangeAspect="1"/>
            </p:cNvSpPr>
            <p:nvPr/>
          </p:nvSpPr>
          <p:spPr bwMode="gray">
            <a:xfrm rot="20552049">
              <a:off x="1083261" y="1517531"/>
              <a:ext cx="1373" cy="2359"/>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1" name="Freeform 335"/>
            <p:cNvSpPr>
              <a:spLocks noChangeAspect="1"/>
            </p:cNvSpPr>
            <p:nvPr/>
          </p:nvSpPr>
          <p:spPr bwMode="gray">
            <a:xfrm rot="20552049">
              <a:off x="1080515" y="1524608"/>
              <a:ext cx="4119" cy="7863"/>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2" name="Freeform 336"/>
            <p:cNvSpPr>
              <a:spLocks noChangeAspect="1"/>
            </p:cNvSpPr>
            <p:nvPr/>
          </p:nvSpPr>
          <p:spPr bwMode="gray">
            <a:xfrm rot="20552049">
              <a:off x="1005691" y="1445191"/>
              <a:ext cx="687" cy="1573"/>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73" name="Group 337"/>
            <p:cNvGrpSpPr>
              <a:grpSpLocks noChangeAspect="1"/>
            </p:cNvGrpSpPr>
            <p:nvPr/>
          </p:nvGrpSpPr>
          <p:grpSpPr bwMode="gray">
            <a:xfrm>
              <a:off x="1002258" y="1446763"/>
              <a:ext cx="12356" cy="22017"/>
              <a:chOff x="1694" y="2257"/>
              <a:chExt cx="18" cy="28"/>
            </a:xfrm>
            <a:grpFill/>
          </p:grpSpPr>
          <p:sp>
            <p:nvSpPr>
              <p:cNvPr id="291"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2"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74" name="Freeform 340"/>
            <p:cNvSpPr>
              <a:spLocks noChangeAspect="1"/>
            </p:cNvSpPr>
            <p:nvPr/>
          </p:nvSpPr>
          <p:spPr bwMode="gray">
            <a:xfrm rot="20552049">
              <a:off x="1035895" y="1451481"/>
              <a:ext cx="6865" cy="629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5" name="Freeform 341"/>
            <p:cNvSpPr>
              <a:spLocks noChangeAspect="1"/>
            </p:cNvSpPr>
            <p:nvPr/>
          </p:nvSpPr>
          <p:spPr bwMode="gray">
            <a:xfrm rot="20552049">
              <a:off x="1077769" y="1497087"/>
              <a:ext cx="0" cy="2359"/>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6" name="Freeform 342"/>
            <p:cNvSpPr>
              <a:spLocks noChangeAspect="1"/>
            </p:cNvSpPr>
            <p:nvPr/>
          </p:nvSpPr>
          <p:spPr bwMode="gray">
            <a:xfrm rot="20552049">
              <a:off x="1066099" y="1464062"/>
              <a:ext cx="2060" cy="5504"/>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7" name="Freeform 343"/>
            <p:cNvSpPr>
              <a:spLocks noChangeAspect="1"/>
            </p:cNvSpPr>
            <p:nvPr/>
          </p:nvSpPr>
          <p:spPr bwMode="gray">
            <a:xfrm rot="20552049">
              <a:off x="1046192" y="1449909"/>
              <a:ext cx="0" cy="787"/>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8" name="Freeform 344"/>
            <p:cNvSpPr>
              <a:spLocks noChangeAspect="1"/>
            </p:cNvSpPr>
            <p:nvPr/>
          </p:nvSpPr>
          <p:spPr bwMode="gray">
            <a:xfrm rot="20552049">
              <a:off x="1047565" y="1456199"/>
              <a:ext cx="687" cy="1573"/>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9" name="Freeform 345"/>
            <p:cNvSpPr>
              <a:spLocks noChangeAspect="1"/>
            </p:cNvSpPr>
            <p:nvPr/>
          </p:nvSpPr>
          <p:spPr bwMode="gray">
            <a:xfrm rot="20552049">
              <a:off x="1069531" y="1472711"/>
              <a:ext cx="1373" cy="3932"/>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0" name="Freeform 346"/>
            <p:cNvSpPr>
              <a:spLocks noChangeAspect="1"/>
            </p:cNvSpPr>
            <p:nvPr/>
          </p:nvSpPr>
          <p:spPr bwMode="gray">
            <a:xfrm rot="20552049">
              <a:off x="1077769" y="1509668"/>
              <a:ext cx="687" cy="2359"/>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1" name="Freeform 347"/>
            <p:cNvSpPr>
              <a:spLocks noChangeAspect="1"/>
            </p:cNvSpPr>
            <p:nvPr/>
          </p:nvSpPr>
          <p:spPr bwMode="gray">
            <a:xfrm rot="20552049">
              <a:off x="945968" y="1423174"/>
              <a:ext cx="50798" cy="38529"/>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2" name="Freeform 348"/>
            <p:cNvSpPr>
              <a:spLocks noChangeAspect="1"/>
            </p:cNvSpPr>
            <p:nvPr/>
          </p:nvSpPr>
          <p:spPr bwMode="gray">
            <a:xfrm rot="20552049">
              <a:off x="954206" y="1443618"/>
              <a:ext cx="2060" cy="4718"/>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3" name="Freeform 349"/>
            <p:cNvSpPr>
              <a:spLocks noChangeAspect="1"/>
            </p:cNvSpPr>
            <p:nvPr/>
          </p:nvSpPr>
          <p:spPr bwMode="gray">
            <a:xfrm rot="20552049">
              <a:off x="972741" y="1427892"/>
              <a:ext cx="4805" cy="7077"/>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4" name="Freeform 350"/>
            <p:cNvSpPr>
              <a:spLocks noChangeAspect="1"/>
            </p:cNvSpPr>
            <p:nvPr/>
          </p:nvSpPr>
          <p:spPr bwMode="gray">
            <a:xfrm rot="20552049">
              <a:off x="1058548" y="1456199"/>
              <a:ext cx="0" cy="2359"/>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5" name="Freeform 351"/>
            <p:cNvSpPr>
              <a:spLocks noChangeAspect="1"/>
            </p:cNvSpPr>
            <p:nvPr/>
          </p:nvSpPr>
          <p:spPr bwMode="gray">
            <a:xfrm rot="20552049">
              <a:off x="1076396" y="1489224"/>
              <a:ext cx="687" cy="3145"/>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86" name="Group 362"/>
            <p:cNvGrpSpPr/>
            <p:nvPr/>
          </p:nvGrpSpPr>
          <p:grpSpPr bwMode="gray">
            <a:xfrm>
              <a:off x="1488959" y="745376"/>
              <a:ext cx="380300" cy="549630"/>
              <a:chOff x="4580731" y="1911697"/>
              <a:chExt cx="879476" cy="1109663"/>
            </a:xfrm>
            <a:grpFill/>
          </p:grpSpPr>
          <p:sp>
            <p:nvSpPr>
              <p:cNvPr id="242"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3"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4"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45" name="Group 178"/>
              <p:cNvGrpSpPr>
                <a:grpSpLocks noChangeAspect="1"/>
              </p:cNvGrpSpPr>
              <p:nvPr/>
            </p:nvGrpSpPr>
            <p:grpSpPr bwMode="gray">
              <a:xfrm>
                <a:off x="4876006" y="2765772"/>
                <a:ext cx="204788" cy="242888"/>
                <a:chOff x="2589" y="1903"/>
                <a:chExt cx="129" cy="153"/>
              </a:xfrm>
              <a:grpFill/>
            </p:grpSpPr>
            <p:sp>
              <p:nvSpPr>
                <p:cNvPr id="288"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9"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0"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46"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7"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8"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9"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0"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1"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2"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53" name="Group 189"/>
              <p:cNvGrpSpPr>
                <a:grpSpLocks noChangeAspect="1"/>
              </p:cNvGrpSpPr>
              <p:nvPr/>
            </p:nvGrpSpPr>
            <p:grpSpPr bwMode="gray">
              <a:xfrm>
                <a:off x="4679156" y="2659410"/>
                <a:ext cx="247650" cy="244475"/>
                <a:chOff x="2465" y="1836"/>
                <a:chExt cx="156" cy="154"/>
              </a:xfrm>
              <a:grpFill/>
            </p:grpSpPr>
            <p:sp>
              <p:nvSpPr>
                <p:cNvPr id="286"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7"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254" name="Group 192"/>
              <p:cNvGrpSpPr>
                <a:grpSpLocks noChangeAspect="1"/>
              </p:cNvGrpSpPr>
              <p:nvPr/>
            </p:nvGrpSpPr>
            <p:grpSpPr bwMode="gray">
              <a:xfrm>
                <a:off x="4620419" y="2430810"/>
                <a:ext cx="171450" cy="258763"/>
                <a:chOff x="2428" y="1692"/>
                <a:chExt cx="108" cy="163"/>
              </a:xfrm>
              <a:grpFill/>
            </p:grpSpPr>
            <p:sp>
              <p:nvSpPr>
                <p:cNvPr id="284"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5"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55"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6"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7"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8"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59" name="Group 199"/>
              <p:cNvGrpSpPr>
                <a:grpSpLocks noChangeAspect="1"/>
              </p:cNvGrpSpPr>
              <p:nvPr/>
            </p:nvGrpSpPr>
            <p:grpSpPr bwMode="gray">
              <a:xfrm>
                <a:off x="5033169" y="2808635"/>
                <a:ext cx="68263" cy="68263"/>
                <a:chOff x="2688" y="1930"/>
                <a:chExt cx="43" cy="43"/>
              </a:xfrm>
              <a:grpFill/>
            </p:grpSpPr>
            <p:sp>
              <p:nvSpPr>
                <p:cNvPr id="282"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3"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60"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1"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2"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3"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4"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5"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6"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7"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8"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9"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0"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1"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2"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3"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4"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5"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6"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7"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8"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79" name="Group 359"/>
              <p:cNvGrpSpPr/>
              <p:nvPr/>
            </p:nvGrpSpPr>
            <p:grpSpPr bwMode="gray">
              <a:xfrm>
                <a:off x="5080794" y="2788583"/>
                <a:ext cx="75600" cy="108000"/>
                <a:chOff x="4160739" y="2986112"/>
                <a:chExt cx="187325" cy="233362"/>
              </a:xfrm>
              <a:grpFill/>
            </p:grpSpPr>
            <p:sp>
              <p:nvSpPr>
                <p:cNvPr id="280"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1"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grpSp>
          <p:nvGrpSpPr>
            <p:cNvPr id="187" name="Group 368"/>
            <p:cNvGrpSpPr/>
            <p:nvPr/>
          </p:nvGrpSpPr>
          <p:grpSpPr bwMode="gray">
            <a:xfrm>
              <a:off x="1434729" y="1281639"/>
              <a:ext cx="517591" cy="663644"/>
              <a:chOff x="4455318" y="2994372"/>
              <a:chExt cx="1196974" cy="1339850"/>
            </a:xfrm>
            <a:grpFill/>
          </p:grpSpPr>
          <p:sp>
            <p:nvSpPr>
              <p:cNvPr id="188" name="Freeform 12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9" name="Freeform 12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90" name="Group 367"/>
              <p:cNvGrpSpPr/>
              <p:nvPr/>
            </p:nvGrpSpPr>
            <p:grpSpPr bwMode="gray">
              <a:xfrm>
                <a:off x="4455318" y="2994372"/>
                <a:ext cx="1196974" cy="1339850"/>
                <a:chOff x="4455318" y="2994372"/>
                <a:chExt cx="1196974" cy="1339850"/>
              </a:xfrm>
              <a:grpFill/>
            </p:grpSpPr>
            <p:sp>
              <p:nvSpPr>
                <p:cNvPr id="191" name="Freeform 12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2" name="Freeform 12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3" name="Freeform 12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4" name="Freeform 12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5" name="Freeform 13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6" name="Freeform 13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7" name="Freeform 13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8" name="Freeform 13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9" name="Freeform 13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0" name="Freeform 13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1" name="Freeform 13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2" name="Freeform 13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3" name="Freeform 13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4" name="Freeform 13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5"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6" name="Freeform 14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7" name="Freeform 14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8" name="Freeform 14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9" name="Freeform 14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10" name="Group 25"/>
                <p:cNvGrpSpPr>
                  <a:grpSpLocks noChangeAspect="1"/>
                </p:cNvGrpSpPr>
                <p:nvPr/>
              </p:nvGrpSpPr>
              <p:grpSpPr bwMode="gray">
                <a:xfrm>
                  <a:off x="4961730" y="3769072"/>
                  <a:ext cx="219075" cy="239713"/>
                  <a:chOff x="2643" y="2535"/>
                  <a:chExt cx="138" cy="151"/>
                </a:xfrm>
                <a:grpFill/>
              </p:grpSpPr>
              <p:sp>
                <p:nvSpPr>
                  <p:cNvPr id="240"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1"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11"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2"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3"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4"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5"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6"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7"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8"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9"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0"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1"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2"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3"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4"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5"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6"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7"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8"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9"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0"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1"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2"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3"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4"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5"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6"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37" name="Group 364"/>
                <p:cNvGrpSpPr>
                  <a:grpSpLocks noChangeAspect="1"/>
                </p:cNvGrpSpPr>
                <p:nvPr/>
              </p:nvGrpSpPr>
              <p:grpSpPr bwMode="gray">
                <a:xfrm>
                  <a:off x="5141117" y="3280172"/>
                  <a:ext cx="289379" cy="349200"/>
                  <a:chOff x="3548063" y="12700"/>
                  <a:chExt cx="5667375" cy="6838950"/>
                </a:xfrm>
                <a:grpFill/>
              </p:grpSpPr>
              <p:sp>
                <p:nvSpPr>
                  <p:cNvPr id="238" name="Freeform 6"/>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GB" dirty="0">
                      <a:solidFill>
                        <a:srgbClr val="0F6FC6"/>
                      </a:solidFill>
                      <a:latin typeface="Arial" panose="02080604020202020204" charset="0"/>
                      <a:ea typeface="宋体" panose="02010600030101010101" pitchFamily="2" charset="-122"/>
                    </a:endParaRPr>
                  </a:p>
                </p:txBody>
              </p:sp>
              <p:sp>
                <p:nvSpPr>
                  <p:cNvPr id="239" name="Freeform 9"/>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GB" dirty="0">
                      <a:solidFill>
                        <a:srgbClr val="0F6FC6"/>
                      </a:solidFill>
                      <a:latin typeface="Arial" panose="02080604020202020204" charset="0"/>
                      <a:ea typeface="宋体" panose="02010600030101010101" pitchFamily="2" charset="-122"/>
                    </a:endParaRPr>
                  </a:p>
                </p:txBody>
              </p:sp>
            </p:grpSp>
          </p:grpSp>
        </p:grpSp>
      </p:grpSp>
      <p:grpSp>
        <p:nvGrpSpPr>
          <p:cNvPr id="4" name="组合 3"/>
          <p:cNvGrpSpPr/>
          <p:nvPr/>
        </p:nvGrpSpPr>
        <p:grpSpPr>
          <a:xfrm>
            <a:off x="-71121" y="3284995"/>
            <a:ext cx="12374880" cy="1484939"/>
            <a:chOff x="158" y="1870359"/>
            <a:chExt cx="9768074" cy="1484939"/>
          </a:xfrm>
        </p:grpSpPr>
        <p:sp>
          <p:nvSpPr>
            <p:cNvPr id="19" name="矩形 18"/>
            <p:cNvSpPr/>
            <p:nvPr/>
          </p:nvSpPr>
          <p:spPr>
            <a:xfrm>
              <a:off x="159" y="1870359"/>
              <a:ext cx="9768073" cy="1484939"/>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sz="1640" dirty="0">
                <a:solidFill>
                  <a:prstClr val="white"/>
                </a:solidFill>
                <a:latin typeface="Arial" panose="020B0604020202020204"/>
                <a:ea typeface="黑体" panose="02010609060101010101" pitchFamily="49" charset="-122"/>
              </a:endParaRPr>
            </a:p>
          </p:txBody>
        </p:sp>
        <p:sp>
          <p:nvSpPr>
            <p:cNvPr id="20" name="矩形 259"/>
            <p:cNvSpPr>
              <a:spLocks noChangeArrowheads="1"/>
            </p:cNvSpPr>
            <p:nvPr/>
          </p:nvSpPr>
          <p:spPr bwMode="auto">
            <a:xfrm>
              <a:off x="158" y="2230399"/>
              <a:ext cx="9679857"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0" fontAlgn="base" hangingPunct="0">
                <a:spcAft>
                  <a:spcPct val="0"/>
                </a:spcAft>
                <a:buNone/>
              </a:pPr>
              <a:r>
                <a:rPr lang="zh-CN" altLang="en-US" sz="4840" b="1" cap="all" spc="726" dirty="0">
                  <a:solidFill>
                    <a:prstClr val="white"/>
                  </a:solidFill>
                  <a:effectLst>
                    <a:outerShdw blurRad="38100" dist="38100" dir="2700000" algn="tl">
                      <a:srgbClr val="000000">
                        <a:alpha val="43137"/>
                      </a:srgbClr>
                    </a:outerShdw>
                  </a:effectLst>
                  <a:cs typeface="Arial" panose="020B0604020202020204" pitchFamily="34" charset="0"/>
                </a:rPr>
                <a:t>敬请各位专家批评指正！</a:t>
              </a:r>
            </a:p>
          </p:txBody>
        </p:sp>
      </p:grpSp>
      <p:sp>
        <p:nvSpPr>
          <p:cNvPr id="436" name="矩形 259"/>
          <p:cNvSpPr>
            <a:spLocks noChangeArrowheads="1"/>
          </p:cNvSpPr>
          <p:nvPr/>
        </p:nvSpPr>
        <p:spPr bwMode="auto">
          <a:xfrm>
            <a:off x="5544036" y="2047480"/>
            <a:ext cx="2568199"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0" fontAlgn="base" hangingPunct="0">
              <a:spcAft>
                <a:spcPct val="0"/>
              </a:spcAft>
              <a:buNone/>
            </a:pPr>
            <a:r>
              <a:rPr lang="zh-CN" altLang="en-US" sz="4840" b="1" cap="all" spc="726" dirty="0">
                <a:solidFill>
                  <a:prstClr val="white"/>
                </a:solidFill>
                <a:effectLst>
                  <a:outerShdw blurRad="38100" dist="38100" dir="2700000" algn="tl">
                    <a:srgbClr val="000000">
                      <a:alpha val="43137"/>
                    </a:srgbClr>
                  </a:outerShdw>
                </a:effectLst>
                <a:cs typeface="Arial" panose="020B0604020202020204" pitchFamily="34" charset="0"/>
              </a:rPr>
              <a:t>谢谢</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925BA-E1BC-7F49-AA8C-1B33A74FA8D2}"/>
              </a:ext>
            </a:extLst>
          </p:cNvPr>
          <p:cNvSpPr>
            <a:spLocks noGrp="1"/>
          </p:cNvSpPr>
          <p:nvPr>
            <p:ph type="title"/>
          </p:nvPr>
        </p:nvSpPr>
        <p:spPr/>
        <p:txBody>
          <a:bodyPr/>
          <a:lstStyle/>
          <a:p>
            <a:r>
              <a:rPr kumimoji="1" lang="en" altLang="zh-CN"/>
              <a:t>Combining Holistic and Part-based Deep Representations for Computational Painting Categorization</a:t>
            </a:r>
            <a:endParaRPr kumimoji="1" lang="zh-CN" altLang="en-US"/>
          </a:p>
        </p:txBody>
      </p:sp>
      <p:sp>
        <p:nvSpPr>
          <p:cNvPr id="3" name="内容占位符 2">
            <a:extLst>
              <a:ext uri="{FF2B5EF4-FFF2-40B4-BE49-F238E27FC236}">
                <a16:creationId xmlns:a16="http://schemas.microsoft.com/office/drawing/2014/main" id="{B7C56631-A6D0-9F47-97A5-A72830F79253}"/>
              </a:ext>
            </a:extLst>
          </p:cNvPr>
          <p:cNvSpPr>
            <a:spLocks noGrp="1"/>
          </p:cNvSpPr>
          <p:nvPr>
            <p:ph idx="1"/>
          </p:nvPr>
        </p:nvSpPr>
        <p:spPr/>
        <p:txBody>
          <a:bodyPr/>
          <a:lstStyle/>
          <a:p>
            <a:r>
              <a:rPr kumimoji="1" lang="zh-CN" altLang="en-US"/>
              <a:t>背景</a:t>
            </a:r>
            <a:endParaRPr kumimoji="1" lang="en-US" altLang="zh-CN"/>
          </a:p>
          <a:p>
            <a:pPr lvl="1"/>
            <a:r>
              <a:rPr kumimoji="1" lang="zh-CN" altLang="en-US"/>
              <a:t>以往是</a:t>
            </a:r>
            <a:r>
              <a:rPr kumimoji="1" lang="zh-CN" altLang="en-US">
                <a:solidFill>
                  <a:srgbClr val="FF0000"/>
                </a:solidFill>
              </a:rPr>
              <a:t>整体信息编码</a:t>
            </a:r>
            <a:endParaRPr kumimoji="1" lang="en-US" altLang="zh-CN">
              <a:solidFill>
                <a:srgbClr val="FF0000"/>
              </a:solidFill>
            </a:endParaRPr>
          </a:p>
          <a:p>
            <a:r>
              <a:rPr kumimoji="1" lang="zh-CN" altLang="en-US"/>
              <a:t>工作</a:t>
            </a:r>
            <a:endParaRPr kumimoji="1" lang="en-US" altLang="zh-CN"/>
          </a:p>
          <a:p>
            <a:pPr lvl="1"/>
            <a:r>
              <a:rPr kumimoji="1" lang="zh-CN" altLang="en-US">
                <a:solidFill>
                  <a:srgbClr val="FF0000"/>
                </a:solidFill>
              </a:rPr>
              <a:t>局部</a:t>
            </a:r>
            <a:r>
              <a:rPr kumimoji="1" lang="zh-CN" altLang="en-US"/>
              <a:t>信息编码，再分析，来预测画家的画风</a:t>
            </a:r>
            <a:endParaRPr kumimoji="1" lang="en-US" altLang="zh-CN"/>
          </a:p>
          <a:p>
            <a:r>
              <a:rPr kumimoji="1" lang="zh-CN" altLang="en-US"/>
              <a:t>发现</a:t>
            </a:r>
            <a:endParaRPr kumimoji="1" lang="en-US" altLang="zh-CN"/>
          </a:p>
          <a:p>
            <a:pPr lvl="1"/>
            <a:r>
              <a:rPr kumimoji="1" lang="zh-CN" altLang="en-US"/>
              <a:t>优于以前</a:t>
            </a:r>
            <a:endParaRPr kumimoji="1" lang="en-US" altLang="zh-CN"/>
          </a:p>
          <a:p>
            <a:r>
              <a:rPr kumimoji="1" lang="en-US" altLang="zh-CN"/>
              <a:t>dataset</a:t>
            </a:r>
          </a:p>
          <a:p>
            <a:pPr lvl="1"/>
            <a:r>
              <a:rPr lang="en" altLang="zh-CN"/>
              <a:t>Painting-91: a large scale database for computational painting categorization(</a:t>
            </a:r>
            <a:r>
              <a:rPr lang="en" altLang="zh-CN">
                <a:hlinkClick r:id="rId3"/>
              </a:rPr>
              <a:t>https://link.springer.com/article/10.1007/s00138-014-0621-6</a:t>
            </a:r>
            <a:r>
              <a:rPr lang="en" altLang="zh-CN"/>
              <a:t>)</a:t>
            </a:r>
            <a:endParaRPr kumimoji="1" lang="en-US" altLang="zh-CN"/>
          </a:p>
        </p:txBody>
      </p:sp>
    </p:spTree>
    <p:extLst>
      <p:ext uri="{BB962C8B-B14F-4D97-AF65-F5344CB8AC3E}">
        <p14:creationId xmlns:p14="http://schemas.microsoft.com/office/powerpoint/2010/main" val="3174428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E9105F-F746-2B44-BCFB-E1CD039E4896}"/>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8833FF79-D08E-104F-B02F-C48A2E601BEE}"/>
              </a:ext>
            </a:extLst>
          </p:cNvPr>
          <p:cNvPicPr>
            <a:picLocks noChangeAspect="1"/>
          </p:cNvPicPr>
          <p:nvPr/>
        </p:nvPicPr>
        <p:blipFill>
          <a:blip r:embed="rId2"/>
          <a:stretch>
            <a:fillRect/>
          </a:stretch>
        </p:blipFill>
        <p:spPr>
          <a:xfrm>
            <a:off x="2814320" y="753110"/>
            <a:ext cx="5740400" cy="3492500"/>
          </a:xfrm>
          <a:prstGeom prst="rect">
            <a:avLst/>
          </a:prstGeom>
        </p:spPr>
      </p:pic>
      <p:sp>
        <p:nvSpPr>
          <p:cNvPr id="4" name="文本框 3">
            <a:extLst>
              <a:ext uri="{FF2B5EF4-FFF2-40B4-BE49-F238E27FC236}">
                <a16:creationId xmlns:a16="http://schemas.microsoft.com/office/drawing/2014/main" id="{D78C58A9-521B-0D45-9D44-D2318E564481}"/>
              </a:ext>
            </a:extLst>
          </p:cNvPr>
          <p:cNvSpPr txBox="1"/>
          <p:nvPr/>
        </p:nvSpPr>
        <p:spPr>
          <a:xfrm>
            <a:off x="746760" y="4511040"/>
            <a:ext cx="10149840" cy="1754326"/>
          </a:xfrm>
          <a:prstGeom prst="rect">
            <a:avLst/>
          </a:prstGeom>
          <a:noFill/>
        </p:spPr>
        <p:txBody>
          <a:bodyPr wrap="square" rtlCol="0">
            <a:spAutoFit/>
          </a:bodyPr>
          <a:lstStyle/>
          <a:p>
            <a:r>
              <a:rPr kumimoji="1" lang="en" altLang="zh-CN"/>
              <a:t>An overview of our approach for painting catego- rization problem. Both holistic and part-based information are encoded in our method. The discriminative parts are automat- ically captured, without any manual part labeling, by training a class-specific DPM detector. The holistic and class-specific parts are then described using multi-scale dense convolutional features from a pre-trained CNN. The two sets of features are later pooled separately using the Fisher vector encoding and concatenated afterwards in a single image representation.</a:t>
            </a:r>
            <a:endParaRPr kumimoji="1" lang="zh-CN" altLang="en-US"/>
          </a:p>
        </p:txBody>
      </p:sp>
    </p:spTree>
    <p:extLst>
      <p:ext uri="{BB962C8B-B14F-4D97-AF65-F5344CB8AC3E}">
        <p14:creationId xmlns:p14="http://schemas.microsoft.com/office/powerpoint/2010/main" val="1969649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6EB524-C945-7A41-88A5-06CCAC6C56D7}"/>
              </a:ext>
            </a:extLst>
          </p:cNvPr>
          <p:cNvSpPr>
            <a:spLocks noGrp="1"/>
          </p:cNvSpPr>
          <p:nvPr>
            <p:ph type="title"/>
          </p:nvPr>
        </p:nvSpPr>
        <p:spPr/>
        <p:txBody>
          <a:bodyPr/>
          <a:lstStyle/>
          <a:p>
            <a:r>
              <a:rPr kumimoji="1" lang="en" altLang="zh-CN"/>
              <a:t>Inferring Painting Style with Multi-task Dictionary Learning</a:t>
            </a:r>
            <a:endParaRPr kumimoji="1" lang="zh-CN" altLang="en-US"/>
          </a:p>
        </p:txBody>
      </p:sp>
      <p:sp>
        <p:nvSpPr>
          <p:cNvPr id="3" name="内容占位符 2">
            <a:extLst>
              <a:ext uri="{FF2B5EF4-FFF2-40B4-BE49-F238E27FC236}">
                <a16:creationId xmlns:a16="http://schemas.microsoft.com/office/drawing/2014/main" id="{280CD542-99D2-A54C-A19F-C918C4527B9C}"/>
              </a:ext>
            </a:extLst>
          </p:cNvPr>
          <p:cNvSpPr>
            <a:spLocks noGrp="1"/>
          </p:cNvSpPr>
          <p:nvPr>
            <p:ph idx="1"/>
          </p:nvPr>
        </p:nvSpPr>
        <p:spPr/>
        <p:txBody>
          <a:bodyPr/>
          <a:lstStyle/>
          <a:p>
            <a:r>
              <a:rPr kumimoji="1" lang="zh-CN" altLang="en-US"/>
              <a:t>背景</a:t>
            </a:r>
            <a:endParaRPr kumimoji="1" lang="en-US" altLang="zh-CN"/>
          </a:p>
          <a:p>
            <a:pPr lvl="1"/>
            <a:r>
              <a:rPr kumimoji="1" lang="zh-CN" altLang="en-US"/>
              <a:t>出生在不同时期和地区的不同画家受到不同艺术流派的影响</a:t>
            </a:r>
            <a:endParaRPr kumimoji="1" lang="en-US" altLang="zh-CN"/>
          </a:p>
          <a:p>
            <a:pPr lvl="1"/>
            <a:r>
              <a:rPr kumimoji="1" lang="zh-CN" altLang="en-US"/>
              <a:t>每个艺术家也都有一个独特的签名，很难用算法和客观特征来检测</a:t>
            </a:r>
            <a:endParaRPr kumimoji="1" lang="en-US" altLang="zh-CN"/>
          </a:p>
          <a:p>
            <a:r>
              <a:rPr kumimoji="1" lang="zh-CN" altLang="en-US"/>
              <a:t>工作</a:t>
            </a:r>
            <a:endParaRPr kumimoji="1" lang="en-US" altLang="zh-CN"/>
          </a:p>
          <a:p>
            <a:pPr lvl="1"/>
            <a:r>
              <a:rPr kumimoji="1" lang="zh-CN" altLang="en-US"/>
              <a:t>我们提出了一种新颖的</a:t>
            </a:r>
            <a:r>
              <a:rPr kumimoji="1" lang="zh-CN" altLang="en-US">
                <a:solidFill>
                  <a:srgbClr val="FF0000"/>
                </a:solidFill>
              </a:rPr>
              <a:t>字典学习</a:t>
            </a:r>
            <a:r>
              <a:rPr kumimoji="1" lang="zh-CN" altLang="en-US"/>
              <a:t>方法，以自动从绘画中发现</a:t>
            </a:r>
            <a:r>
              <a:rPr kumimoji="1" lang="zh-CN" altLang="en-US">
                <a:solidFill>
                  <a:srgbClr val="FF0000"/>
                </a:solidFill>
              </a:rPr>
              <a:t>艺术风格</a:t>
            </a:r>
            <a:endParaRPr kumimoji="1" lang="en-US" altLang="zh-CN">
              <a:solidFill>
                <a:srgbClr val="FF0000"/>
              </a:solidFill>
            </a:endParaRPr>
          </a:p>
          <a:p>
            <a:r>
              <a:rPr kumimoji="1" lang="zh-CN" altLang="en-US"/>
              <a:t>发现</a:t>
            </a:r>
            <a:endParaRPr kumimoji="1" lang="en-US" altLang="zh-CN"/>
          </a:p>
          <a:p>
            <a:pPr lvl="1"/>
            <a:r>
              <a:rPr kumimoji="1" lang="zh-CN" altLang="en-US"/>
              <a:t>比以往更准确</a:t>
            </a:r>
            <a:endParaRPr kumimoji="1" lang="en-US" altLang="zh-CN"/>
          </a:p>
          <a:p>
            <a:pPr lvl="1"/>
            <a:r>
              <a:rPr kumimoji="1" lang="zh-CN" altLang="en-US"/>
              <a:t>引入了</a:t>
            </a:r>
            <a:r>
              <a:rPr kumimoji="1" lang="en-US" altLang="zh-CN"/>
              <a:t>DART</a:t>
            </a:r>
            <a:r>
              <a:rPr kumimoji="1" lang="zh-CN" altLang="en-US"/>
              <a:t>数据集来验证有效性</a:t>
            </a:r>
            <a:endParaRPr kumimoji="1" lang="en-US" altLang="zh-CN"/>
          </a:p>
          <a:p>
            <a:r>
              <a:rPr kumimoji="1" lang="zh-CN" altLang="en-US"/>
              <a:t>数据集</a:t>
            </a:r>
            <a:endParaRPr kumimoji="1" lang="en-US" altLang="zh-CN"/>
          </a:p>
          <a:p>
            <a:pPr lvl="1"/>
            <a:r>
              <a:rPr kumimoji="1" lang="en" altLang="zh-CN"/>
              <a:t>DART dataset(</a:t>
            </a:r>
            <a:r>
              <a:rPr kumimoji="1" lang="zh-CN" altLang="en">
                <a:solidFill>
                  <a:srgbClr val="FF0000"/>
                </a:solidFill>
              </a:rPr>
              <a:t>网上找的</a:t>
            </a:r>
            <a:r>
              <a:rPr kumimoji="1" lang="en-US" altLang="zh-CN">
                <a:solidFill>
                  <a:srgbClr val="FF0000"/>
                </a:solidFill>
              </a:rPr>
              <a:t>6</a:t>
            </a:r>
            <a:r>
              <a:rPr kumimoji="1" lang="zh-CN" altLang="en-US">
                <a:solidFill>
                  <a:srgbClr val="FF0000"/>
                </a:solidFill>
              </a:rPr>
              <a:t>种风格</a:t>
            </a:r>
            <a:r>
              <a:rPr kumimoji="1" lang="en" altLang="zh-CN"/>
              <a:t>)</a:t>
            </a:r>
          </a:p>
          <a:p>
            <a:pPr lvl="2"/>
            <a:r>
              <a:rPr kumimoji="1" lang="en" altLang="zh-CN"/>
              <a:t>The DART dataset contains paintings collected from the web representing six different artistic styles</a:t>
            </a:r>
            <a:endParaRPr kumimoji="1" lang="zh-CN" altLang="en-US"/>
          </a:p>
        </p:txBody>
      </p:sp>
    </p:spTree>
    <p:extLst>
      <p:ext uri="{BB962C8B-B14F-4D97-AF65-F5344CB8AC3E}">
        <p14:creationId xmlns:p14="http://schemas.microsoft.com/office/powerpoint/2010/main" val="256940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B51665-CAB8-7B4A-A3A8-610A9EDA514F}"/>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5DE17C07-08AC-8343-933D-3A56498E9783}"/>
              </a:ext>
            </a:extLst>
          </p:cNvPr>
          <p:cNvPicPr>
            <a:picLocks noChangeAspect="1"/>
          </p:cNvPicPr>
          <p:nvPr/>
        </p:nvPicPr>
        <p:blipFill>
          <a:blip r:embed="rId2"/>
          <a:stretch>
            <a:fillRect/>
          </a:stretch>
        </p:blipFill>
        <p:spPr>
          <a:xfrm>
            <a:off x="2640330" y="725636"/>
            <a:ext cx="5905500" cy="5727700"/>
          </a:xfrm>
          <a:prstGeom prst="rect">
            <a:avLst/>
          </a:prstGeom>
        </p:spPr>
      </p:pic>
    </p:spTree>
    <p:extLst>
      <p:ext uri="{BB962C8B-B14F-4D97-AF65-F5344CB8AC3E}">
        <p14:creationId xmlns:p14="http://schemas.microsoft.com/office/powerpoint/2010/main" val="14322790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u-2006-ISIC-IFAC">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6483</TotalTime>
  <Words>2799</Words>
  <Application>Microsoft Macintosh PowerPoint</Application>
  <PresentationFormat>宽屏</PresentationFormat>
  <Paragraphs>357</Paragraphs>
  <Slides>56</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56</vt:i4>
      </vt:variant>
    </vt:vector>
  </HeadingPairs>
  <TitlesOfParts>
    <vt:vector size="66" baseType="lpstr">
      <vt:lpstr>等线</vt:lpstr>
      <vt:lpstr>黑体</vt:lpstr>
      <vt:lpstr>宋体</vt:lpstr>
      <vt:lpstr>微软雅黑</vt:lpstr>
      <vt:lpstr>Arial</vt:lpstr>
      <vt:lpstr>Calibri</vt:lpstr>
      <vt:lpstr>Garamond</vt:lpstr>
      <vt:lpstr>Times New Roman</vt:lpstr>
      <vt:lpstr>Wingdings</vt:lpstr>
      <vt:lpstr>Liu-2006-ISIC-IFAC</vt:lpstr>
      <vt:lpstr>计算美学研究方向</vt:lpstr>
      <vt:lpstr>目录</vt:lpstr>
      <vt:lpstr>预测绘画风格、流派和艺术家</vt:lpstr>
      <vt:lpstr>A Unified Framework for Painting Classification </vt:lpstr>
      <vt:lpstr>PowerPoint 演示文稿</vt:lpstr>
      <vt:lpstr>Combining Holistic and Part-based Deep Representations for Computational Painting Categorization</vt:lpstr>
      <vt:lpstr>PowerPoint 演示文稿</vt:lpstr>
      <vt:lpstr>Inferring Painting Style with Multi-task Dictionary Learning</vt:lpstr>
      <vt:lpstr>PowerPoint 演示文稿</vt:lpstr>
      <vt:lpstr>Multitask painting categorization by deep multibranch neural network</vt:lpstr>
      <vt:lpstr>PowerPoint 演示文稿</vt:lpstr>
      <vt:lpstr>Recognizing Art Style Automatically in painting with deep learning</vt:lpstr>
      <vt:lpstr>PowerPoint 演示文稿</vt:lpstr>
      <vt:lpstr>Fine‐art painting classification via two‐channel dual path networks</vt:lpstr>
      <vt:lpstr>PowerPoint 演示文稿</vt:lpstr>
      <vt:lpstr>Two-Stage Deep Learning Approach to the Classification of Fine-Art Paintings</vt:lpstr>
      <vt:lpstr>PowerPoint 演示文稿</vt:lpstr>
      <vt:lpstr> Color Multi-Fusion Fisher Vector Feature for Fine Art Painting Categorization and Influence Analysis</vt:lpstr>
      <vt:lpstr>PowerPoint 演示文稿</vt:lpstr>
      <vt:lpstr>Pandora: Description of a Painting Database for Art Movement Recognition with Baselines and Perspectives</vt:lpstr>
      <vt:lpstr>国画的艺术目标分割及深度学习与分类(重要)</vt:lpstr>
      <vt:lpstr>PowerPoint 演示文稿</vt:lpstr>
      <vt:lpstr>PowerPoint 演示文稿</vt:lpstr>
      <vt:lpstr>定量分析绘画的共性</vt:lpstr>
      <vt:lpstr>Artistic painting: A fractional calculus perspective(重要)</vt:lpstr>
      <vt:lpstr>Heterogeneity in chromatic distance in images and characterization of massive painting data set(重要)</vt:lpstr>
      <vt:lpstr>PowerPoint 演示文稿</vt:lpstr>
      <vt:lpstr>PowerPoint 演示文稿</vt:lpstr>
      <vt:lpstr>PowerPoint 演示文稿</vt:lpstr>
      <vt:lpstr>PowerPoint 演示文稿</vt:lpstr>
      <vt:lpstr>PowerPoint 演示文稿</vt:lpstr>
      <vt:lpstr>History of art paintings through the lens of entropy and complexity(重要)</vt:lpstr>
      <vt:lpstr>PowerPoint 演示文稿</vt:lpstr>
      <vt:lpstr>PowerPoint 演示文稿</vt:lpstr>
      <vt:lpstr>PowerPoint 演示文稿</vt:lpstr>
      <vt:lpstr>Quantifying the development of user- generated art during 2001–2010</vt:lpstr>
      <vt:lpstr>PowerPoint 演示文稿</vt:lpstr>
      <vt:lpstr>Topological invariants can be used to quantify complexity in abstract paintings</vt:lpstr>
      <vt:lpstr>Quantifying Creativity in Art Networks</vt:lpstr>
      <vt:lpstr>PowerPoint 演示文稿</vt:lpstr>
      <vt:lpstr>PowerPoint 演示文稿</vt:lpstr>
      <vt:lpstr>基于卷积神经网络和ＳＶＭ 的中国画情感分类 </vt:lpstr>
      <vt:lpstr>艺术家个人</vt:lpstr>
      <vt:lpstr>Complexity Analysis of Escher‘s Art</vt:lpstr>
      <vt:lpstr>GEOMETRIC TIGHT FRAME BASED STYLOMETRY FOR ART AUTHENTICATION OF VAN GOGH PAINTINGS</vt:lpstr>
      <vt:lpstr>PowerPoint 演示文稿</vt:lpstr>
      <vt:lpstr>Fractal analysis of Jackson Pollock’s painting evolution J. Alvarez-Ramirez∗, C. Ibarra-Valdez, E. Rodriguez</vt:lpstr>
      <vt:lpstr>其他</vt:lpstr>
      <vt:lpstr>Discovering Visual Patterns in Art Collections with Spatially-consistent Feature Learning</vt:lpstr>
      <vt:lpstr>How to Read Paintings: Semantic Art Understanding with Multi-Modal Retrieval</vt:lpstr>
      <vt:lpstr>Understanding Art through Multi-Modal Retrieval in Paintings</vt:lpstr>
      <vt:lpstr>Statistics of colors in paintings and natural scenes</vt:lpstr>
      <vt:lpstr>数据集的整理</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Energy-driven Enterprise Network for Correlated Stock Price Movement Prediction</dc:title>
  <dc:creator>lenovo</dc:creator>
  <cp:lastModifiedBy>Microsoft Office User</cp:lastModifiedBy>
  <cp:revision>328</cp:revision>
  <dcterms:created xsi:type="dcterms:W3CDTF">2020-03-23T09:32:00Z</dcterms:created>
  <dcterms:modified xsi:type="dcterms:W3CDTF">2020-06-23T17:31:32Z</dcterms:modified>
</cp:coreProperties>
</file>